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56" r:id="rId2"/>
    <p:sldId id="265" r:id="rId3"/>
    <p:sldId id="266" r:id="rId4"/>
    <p:sldId id="267" r:id="rId5"/>
    <p:sldId id="268" r:id="rId6"/>
    <p:sldId id="274" r:id="rId7"/>
    <p:sldId id="269" r:id="rId8"/>
    <p:sldId id="275" r:id="rId9"/>
    <p:sldId id="271" r:id="rId10"/>
    <p:sldId id="270" r:id="rId11"/>
    <p:sldId id="272" r:id="rId12"/>
    <p:sldId id="273" r:id="rId13"/>
    <p:sldId id="264" r:id="rId14"/>
  </p:sldIdLst>
  <p:sldSz cx="12192000" cy="6858000"/>
  <p:notesSz cx="9144000" cy="6858000"/>
  <p:embeddedFontLst>
    <p:embeddedFont>
      <p:font typeface="Montserrat" pitchFamily="2" charset="77"/>
      <p:regular r:id="rId16"/>
      <p:bold r:id="rId17"/>
      <p:italic r:id="rId18"/>
      <p:boldItalic r:id="rId19"/>
    </p:embeddedFont>
    <p:embeddedFont>
      <p:font typeface="Wingdings 2" pitchFamily="2" charset="2"/>
      <p:regular r:id="rId20"/>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489" autoAdjust="0"/>
    <p:restoredTop sz="58844" autoAdjust="0"/>
  </p:normalViewPr>
  <p:slideViewPr>
    <p:cSldViewPr snapToGrid="0">
      <p:cViewPr varScale="1">
        <p:scale>
          <a:sx n="117" d="100"/>
          <a:sy n="117" d="100"/>
        </p:scale>
        <p:origin x="2480" y="16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1"/>
            <a:ext cx="3962400" cy="344091"/>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5179484" y="1"/>
            <a:ext cx="3962400" cy="344091"/>
          </a:xfrm>
          <a:prstGeom prst="rect">
            <a:avLst/>
          </a:prstGeom>
        </p:spPr>
        <p:txBody>
          <a:bodyPr vert="horz" lIns="91440" tIns="45720" rIns="91440" bIns="45720" rtlCol="0"/>
          <a:lstStyle>
            <a:lvl1pPr algn="r">
              <a:defRPr sz="1200"/>
            </a:lvl1pPr>
          </a:lstStyle>
          <a:p>
            <a:fld id="{E8273EBA-7BA1-D747-9058-3381656F414D}" type="datetimeFigureOut">
              <a:rPr lang="nl-NL" smtClean="0"/>
              <a:t>30-01-2026</a:t>
            </a:fld>
            <a:endParaRPr lang="nl-NL"/>
          </a:p>
        </p:txBody>
      </p:sp>
      <p:sp>
        <p:nvSpPr>
          <p:cNvPr id="4" name="Tijdelijke aanduiding voor dia-afbeelding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51F63A3C-C126-114D-B26C-82DF60E565B4}" type="slidenum">
              <a:rPr lang="nl-NL" smtClean="0"/>
              <a:t>‹nr.›</a:t>
            </a:fld>
            <a:endParaRPr lang="nl-NL"/>
          </a:p>
        </p:txBody>
      </p:sp>
    </p:spTree>
    <p:extLst>
      <p:ext uri="{BB962C8B-B14F-4D97-AF65-F5344CB8AC3E}">
        <p14:creationId xmlns:p14="http://schemas.microsoft.com/office/powerpoint/2010/main" val="4022723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google.com/url?q=https://maken.wikiwijs.nl/218929/Startpagina&amp;source=gmail-imap&amp;ust=1768935764000000&amp;usg=AOvVaw2OJJ_oRTTZ6e9cLX-etZJ-"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effectLst/>
                <a:latin typeface="Calibri" panose="020F0502020204030204" pitchFamily="34" charset="0"/>
              </a:rPr>
              <a:t>Introductie</a:t>
            </a:r>
          </a:p>
          <a:p>
            <a:r>
              <a:rPr lang="nl-NL" dirty="0">
                <a:effectLst/>
                <a:latin typeface="Calibri" panose="020F0502020204030204" pitchFamily="34" charset="0"/>
              </a:rPr>
              <a:t>Met dit project kunnen leerlingen kennismaken met de watersector en drinkwaterzuivering. </a:t>
            </a:r>
            <a:br>
              <a:rPr lang="nl-NL" dirty="0">
                <a:effectLst/>
                <a:latin typeface="Calibri" panose="020F0502020204030204" pitchFamily="34" charset="0"/>
              </a:rPr>
            </a:br>
            <a:r>
              <a:rPr lang="nl-NL" dirty="0">
                <a:effectLst/>
                <a:latin typeface="Calibri" panose="020F0502020204030204" pitchFamily="34" charset="0"/>
              </a:rPr>
              <a:t>Het lespakket is ontwikkeld voor vmbo onderbouw.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effectLst/>
              <a:latin typeface="Calibri" panose="020F0502020204030204" pitchFamily="34" charset="0"/>
            </a:endParaRPr>
          </a:p>
          <a:p>
            <a:r>
              <a:rPr lang="nl-NL" b="1" dirty="0">
                <a:effectLst/>
                <a:latin typeface="Calibri" panose="020F0502020204030204" pitchFamily="34" charset="0"/>
              </a:rPr>
              <a:t>Benodigdheden</a:t>
            </a:r>
            <a:r>
              <a:rPr lang="nl-NL" dirty="0">
                <a:effectLst/>
                <a:latin typeface="Calibri" panose="020F0502020204030204" pitchFamily="34" charset="0"/>
              </a:rPr>
              <a:t>:</a:t>
            </a:r>
          </a:p>
          <a:p>
            <a:pPr marL="171450" indent="-171450">
              <a:buFont typeface="Arial" panose="020B0604020202020204" pitchFamily="34" charset="0"/>
              <a:buChar char="•"/>
            </a:pPr>
            <a:r>
              <a:rPr lang="nl-NL" dirty="0" err="1">
                <a:effectLst/>
                <a:latin typeface="Calibri" panose="020F0502020204030204" pitchFamily="34" charset="0"/>
              </a:rPr>
              <a:t>Leerlingwerkboek</a:t>
            </a:r>
            <a:r>
              <a:rPr lang="nl-NL" dirty="0">
                <a:effectLst/>
                <a:latin typeface="Calibri" panose="020F0502020204030204" pitchFamily="34" charset="0"/>
              </a:rPr>
              <a:t> voor leerlingen (print of digitaal)</a:t>
            </a:r>
          </a:p>
          <a:p>
            <a:pPr marL="171450" indent="-171450">
              <a:buFont typeface="Arial" panose="020B0604020202020204" pitchFamily="34" charset="0"/>
              <a:buChar char="•"/>
            </a:pPr>
            <a:r>
              <a:rPr lang="nl-NL" dirty="0">
                <a:effectLst/>
                <a:latin typeface="Calibri" panose="020F0502020204030204" pitchFamily="34" charset="0"/>
              </a:rPr>
              <a:t>Deze PowerPoint, inclusief handleiding voor de docent &gt; in deze PowerPoint staan de antwoorden en suggesties in de notities en wordt ook als notities aangeboden.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effectLst/>
              <a:latin typeface="Calibri" panose="020F0502020204030204" pitchFamily="34" charset="0"/>
            </a:endParaRPr>
          </a:p>
          <a:p>
            <a:r>
              <a:rPr lang="nl-NL" sz="1200" kern="1200" dirty="0">
                <a:solidFill>
                  <a:schemeClr val="tx1"/>
                </a:solidFill>
                <a:effectLst/>
                <a:latin typeface="+mn-lt"/>
                <a:ea typeface="+mn-ea"/>
                <a:cs typeface="+mn-cs"/>
              </a:rPr>
              <a:t>Dit lesmateriaal kun je open delen en is gratis te downloaden op: </a:t>
            </a:r>
            <a:r>
              <a:rPr lang="nl-NL" sz="1200" b="1" u="sng" kern="1200" dirty="0" err="1">
                <a:solidFill>
                  <a:schemeClr val="tx1"/>
                </a:solidFill>
                <a:effectLst/>
                <a:latin typeface="+mn-lt"/>
                <a:ea typeface="+mn-ea"/>
                <a:cs typeface="+mn-cs"/>
              </a:rPr>
              <a:t>https</a:t>
            </a:r>
            <a:r>
              <a:rPr lang="nl-NL" sz="1200" b="1" u="sng" kern="1200" dirty="0">
                <a:solidFill>
                  <a:schemeClr val="tx1"/>
                </a:solidFill>
                <a:effectLst/>
                <a:latin typeface="+mn-lt"/>
                <a:ea typeface="+mn-ea"/>
                <a:cs typeface="+mn-cs"/>
              </a:rPr>
              <a:t>://</a:t>
            </a:r>
            <a:r>
              <a:rPr lang="nl-NL" sz="1200" b="1" u="sng" kern="1200" dirty="0" err="1">
                <a:solidFill>
                  <a:schemeClr val="tx1"/>
                </a:solidFill>
                <a:effectLst/>
                <a:latin typeface="+mn-lt"/>
                <a:ea typeface="+mn-ea"/>
                <a:cs typeface="+mn-cs"/>
              </a:rPr>
              <a:t>stoha-haaglanden.nl</a:t>
            </a:r>
            <a:r>
              <a:rPr lang="nl-NL" sz="1200" b="1" u="sng" kern="1200" dirty="0">
                <a:solidFill>
                  <a:schemeClr val="tx1"/>
                </a:solidFill>
                <a:effectLst/>
                <a:latin typeface="+mn-lt"/>
                <a:ea typeface="+mn-ea"/>
                <a:cs typeface="+mn-cs"/>
              </a:rPr>
              <a:t>/onderwijsproducten </a:t>
            </a:r>
            <a:endParaRPr lang="nl-NL"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effectLst/>
              <a:latin typeface="Calibri" panose="020F0502020204030204" pitchFamily="34" charset="0"/>
            </a:endParaRPr>
          </a:p>
        </p:txBody>
      </p:sp>
      <p:sp>
        <p:nvSpPr>
          <p:cNvPr id="4" name="Tijdelijke aanduiding voor dianummer 3"/>
          <p:cNvSpPr>
            <a:spLocks noGrp="1"/>
          </p:cNvSpPr>
          <p:nvPr>
            <p:ph type="sldNum" sz="quarter" idx="5"/>
          </p:nvPr>
        </p:nvSpPr>
        <p:spPr/>
        <p:txBody>
          <a:bodyPr/>
          <a:lstStyle/>
          <a:p>
            <a:fld id="{51F63A3C-C126-114D-B26C-82DF60E565B4}" type="slidenum">
              <a:rPr lang="nl-NL" smtClean="0"/>
              <a:t>1</a:t>
            </a:fld>
            <a:endParaRPr lang="nl-NL"/>
          </a:p>
        </p:txBody>
      </p:sp>
    </p:spTree>
    <p:extLst>
      <p:ext uri="{BB962C8B-B14F-4D97-AF65-F5344CB8AC3E}">
        <p14:creationId xmlns:p14="http://schemas.microsoft.com/office/powerpoint/2010/main" val="3760587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a:solidFill>
                  <a:schemeClr val="tx1"/>
                </a:solidFill>
                <a:effectLst/>
                <a:latin typeface="+mn-lt"/>
                <a:ea typeface="+mn-ea"/>
                <a:cs typeface="+mn-cs"/>
              </a:rPr>
              <a:t>Met de werkvorm ’Onderdelen per minuut’ laat je leerlingen in een korte tijd zoveel mogelijk onderdelen benoemen. </a:t>
            </a:r>
            <a:br>
              <a:rPr lang="nl-NL" sz="1200" b="1" kern="1200" dirty="0">
                <a:solidFill>
                  <a:schemeClr val="tx1"/>
                </a:solidFill>
                <a:effectLst/>
                <a:latin typeface="+mn-lt"/>
                <a:ea typeface="+mn-ea"/>
                <a:cs typeface="+mn-cs"/>
              </a:rPr>
            </a:br>
            <a:r>
              <a:rPr lang="nl-NL" sz="1200" b="0" kern="1200" dirty="0">
                <a:solidFill>
                  <a:schemeClr val="tx1"/>
                </a:solidFill>
                <a:effectLst/>
                <a:latin typeface="+mn-lt"/>
                <a:ea typeface="+mn-ea"/>
                <a:cs typeface="+mn-cs"/>
              </a:rPr>
              <a:t>Dit helpt leerlingen die aangeven ‘daar toch niets van te weten’. Deze werkvorm richt zich op wat de leerlingen wel weten.</a:t>
            </a:r>
          </a:p>
          <a:p>
            <a:br>
              <a:rPr lang="nl-NL" sz="1200" b="0" kern="1200" dirty="0">
                <a:solidFill>
                  <a:schemeClr val="tx1"/>
                </a:solidFill>
                <a:effectLst/>
                <a:latin typeface="+mn-lt"/>
                <a:ea typeface="+mn-ea"/>
                <a:cs typeface="+mn-cs"/>
              </a:rPr>
            </a:br>
            <a:r>
              <a:rPr lang="nl-NL" sz="1200" b="0" kern="1200" dirty="0">
                <a:solidFill>
                  <a:schemeClr val="tx1"/>
                </a:solidFill>
                <a:effectLst/>
                <a:latin typeface="+mn-lt"/>
                <a:ea typeface="+mn-ea"/>
                <a:cs typeface="+mn-cs"/>
              </a:rPr>
              <a:t>Duur: ca. 10 minuten</a:t>
            </a:r>
          </a:p>
          <a:p>
            <a:r>
              <a:rPr lang="nl-NL" sz="1200" b="0" kern="1200" dirty="0">
                <a:solidFill>
                  <a:schemeClr val="tx1"/>
                </a:solidFill>
                <a:effectLst/>
                <a:latin typeface="+mn-lt"/>
                <a:ea typeface="+mn-ea"/>
                <a:cs typeface="+mn-cs"/>
              </a:rPr>
              <a:t>Nodig: post-its, stiften, timer</a:t>
            </a:r>
          </a:p>
          <a:p>
            <a:r>
              <a:rPr lang="nl-NL" sz="1200" b="0" kern="1200" dirty="0">
                <a:solidFill>
                  <a:schemeClr val="tx1"/>
                </a:solidFill>
                <a:effectLst/>
                <a:latin typeface="+mn-lt"/>
                <a:ea typeface="+mn-ea"/>
                <a:cs typeface="+mn-cs"/>
              </a:rPr>
              <a:t>Opdracht: schrijf in 1 a 2 minuten zoveel mogelijk onderdelen waar je drinkwater thuis/school voor gebruikt?</a:t>
            </a:r>
          </a:p>
          <a:p>
            <a:br>
              <a:rPr lang="nl-NL" sz="1200" b="0" kern="1200" dirty="0">
                <a:solidFill>
                  <a:schemeClr val="tx1"/>
                </a:solidFill>
                <a:effectLst/>
                <a:latin typeface="+mn-lt"/>
                <a:ea typeface="+mn-ea"/>
                <a:cs typeface="+mn-cs"/>
              </a:rPr>
            </a:br>
            <a:r>
              <a:rPr lang="nl-NL" sz="1200" b="0" kern="1200" dirty="0">
                <a:solidFill>
                  <a:schemeClr val="tx1"/>
                </a:solidFill>
                <a:effectLst/>
                <a:latin typeface="+mn-lt"/>
                <a:ea typeface="+mn-ea"/>
                <a:cs typeface="+mn-cs"/>
              </a:rPr>
              <a:t>Uitwerking: </a:t>
            </a:r>
          </a:p>
          <a:p>
            <a:pPr marL="171450" indent="-171450">
              <a:buFontTx/>
              <a:buChar char="-"/>
            </a:pPr>
            <a:r>
              <a:rPr lang="nl-NL" sz="1200" b="0" kern="1200" dirty="0">
                <a:solidFill>
                  <a:schemeClr val="tx1"/>
                </a:solidFill>
                <a:effectLst/>
                <a:latin typeface="+mn-lt"/>
                <a:ea typeface="+mn-ea"/>
                <a:cs typeface="+mn-cs"/>
              </a:rPr>
              <a:t>Geef leerlingen post-its en stift</a:t>
            </a:r>
          </a:p>
          <a:p>
            <a:pPr marL="171450" indent="-171450">
              <a:buFontTx/>
              <a:buChar char="-"/>
            </a:pPr>
            <a:r>
              <a:rPr lang="nl-NL" sz="1200" b="0" kern="1200" dirty="0">
                <a:solidFill>
                  <a:schemeClr val="tx1"/>
                </a:solidFill>
                <a:effectLst/>
                <a:latin typeface="+mn-lt"/>
                <a:ea typeface="+mn-ea"/>
                <a:cs typeface="+mn-cs"/>
              </a:rPr>
              <a:t>Per post-it schrijf je 1 antwoord op</a:t>
            </a:r>
          </a:p>
          <a:p>
            <a:pPr marL="171450" indent="-171450">
              <a:buFontTx/>
              <a:buChar char="-"/>
            </a:pPr>
            <a:r>
              <a:rPr lang="nl-NL" sz="1200" b="0" kern="1200" dirty="0">
                <a:solidFill>
                  <a:schemeClr val="tx1"/>
                </a:solidFill>
                <a:effectLst/>
                <a:latin typeface="+mn-lt"/>
                <a:ea typeface="+mn-ea"/>
                <a:cs typeface="+mn-cs"/>
              </a:rPr>
              <a:t>Werk in stilte, niet bij andere leerlingen kijken</a:t>
            </a:r>
          </a:p>
          <a:p>
            <a:pPr marL="171450" indent="-171450">
              <a:buFontTx/>
              <a:buChar char="-"/>
            </a:pPr>
            <a:r>
              <a:rPr lang="nl-NL" sz="1200" b="0" kern="1200" dirty="0">
                <a:solidFill>
                  <a:schemeClr val="tx1"/>
                </a:solidFill>
                <a:effectLst/>
                <a:latin typeface="+mn-lt"/>
                <a:ea typeface="+mn-ea"/>
                <a:cs typeface="+mn-cs"/>
              </a:rPr>
              <a:t>Dubbele antwoorden zijn niet erg</a:t>
            </a:r>
          </a:p>
          <a:p>
            <a:pPr marL="171450" indent="-171450">
              <a:buFontTx/>
              <a:buChar char="-"/>
            </a:pPr>
            <a:r>
              <a:rPr lang="nl-NL" sz="1200" b="0" kern="1200" dirty="0">
                <a:solidFill>
                  <a:schemeClr val="tx1"/>
                </a:solidFill>
                <a:effectLst/>
                <a:latin typeface="+mn-lt"/>
                <a:ea typeface="+mn-ea"/>
                <a:cs typeface="+mn-cs"/>
              </a:rPr>
              <a:t>Na 2 minuten plakken leerlingen hun post-its in categorie op hun tafel/muur/raam</a:t>
            </a:r>
          </a:p>
          <a:p>
            <a:pPr marL="171450" indent="-171450">
              <a:buFontTx/>
              <a:buChar char="-"/>
            </a:pPr>
            <a:r>
              <a:rPr lang="nl-NL" sz="1200" b="0" kern="1200" dirty="0">
                <a:solidFill>
                  <a:schemeClr val="tx1"/>
                </a:solidFill>
                <a:effectLst/>
                <a:latin typeface="+mn-lt"/>
                <a:ea typeface="+mn-ea"/>
                <a:cs typeface="+mn-cs"/>
              </a:rPr>
              <a:t>Dan lopen ze naar buren om te ‘spieken’ en antwoorden aan te vullen</a:t>
            </a:r>
          </a:p>
          <a:p>
            <a:pPr marL="171450" indent="-171450">
              <a:buFontTx/>
              <a:buChar char="-"/>
            </a:pPr>
            <a:r>
              <a:rPr lang="nl-NL" sz="1200" b="0" kern="1200" dirty="0">
                <a:solidFill>
                  <a:schemeClr val="tx1"/>
                </a:solidFill>
                <a:effectLst/>
                <a:latin typeface="+mn-lt"/>
                <a:ea typeface="+mn-ea"/>
                <a:cs typeface="+mn-cs"/>
              </a:rPr>
              <a:t>Sorteer samen met leerlingen de antwoorden in categorieën</a:t>
            </a:r>
          </a:p>
          <a:p>
            <a:pPr marL="171450" indent="-171450">
              <a:buFontTx/>
              <a:buChar char="-"/>
            </a:pPr>
            <a:r>
              <a:rPr lang="nl-NL" sz="1200" b="0" kern="1200" dirty="0">
                <a:solidFill>
                  <a:schemeClr val="tx1"/>
                </a:solidFill>
                <a:effectLst/>
                <a:latin typeface="+mn-lt"/>
                <a:ea typeface="+mn-ea"/>
                <a:cs typeface="+mn-cs"/>
              </a:rPr>
              <a:t>Bespreek met de leerlingen of ze zich realiseren dat er eigenlijk best veel onderdelen thuis/school met drinkwater worden gebruikt.</a:t>
            </a:r>
            <a:br>
              <a:rPr lang="nl-NL" sz="1200" b="0" kern="1200" dirty="0">
                <a:solidFill>
                  <a:schemeClr val="tx1"/>
                </a:solidFill>
                <a:effectLst/>
                <a:latin typeface="+mn-lt"/>
                <a:ea typeface="+mn-ea"/>
                <a:cs typeface="+mn-cs"/>
              </a:rPr>
            </a:br>
            <a:endParaRPr lang="nl-NL" sz="1200" b="0" kern="1200" dirty="0">
              <a:solidFill>
                <a:schemeClr val="tx1"/>
              </a:solidFill>
              <a:effectLst/>
              <a:latin typeface="+mn-lt"/>
              <a:ea typeface="+mn-ea"/>
              <a:cs typeface="+mn-cs"/>
            </a:endParaRPr>
          </a:p>
          <a:p>
            <a:endParaRPr lang="nl-NL" b="0" dirty="0"/>
          </a:p>
        </p:txBody>
      </p:sp>
      <p:sp>
        <p:nvSpPr>
          <p:cNvPr id="4" name="Tijdelijke aanduiding voor dianummer 3"/>
          <p:cNvSpPr>
            <a:spLocks noGrp="1"/>
          </p:cNvSpPr>
          <p:nvPr>
            <p:ph type="sldNum" sz="quarter" idx="5"/>
          </p:nvPr>
        </p:nvSpPr>
        <p:spPr/>
        <p:txBody>
          <a:bodyPr/>
          <a:lstStyle/>
          <a:p>
            <a:fld id="{51F63A3C-C126-114D-B26C-82DF60E565B4}" type="slidenum">
              <a:rPr lang="nl-NL" smtClean="0"/>
              <a:t>2</a:t>
            </a:fld>
            <a:endParaRPr lang="nl-NL"/>
          </a:p>
        </p:txBody>
      </p:sp>
    </p:spTree>
    <p:extLst>
      <p:ext uri="{BB962C8B-B14F-4D97-AF65-F5344CB8AC3E}">
        <p14:creationId xmlns:p14="http://schemas.microsoft.com/office/powerpoint/2010/main" val="2145425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DAD20-5EB9-6061-F1ED-EB3B4F132E3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47117CF-BF6A-4DF9-D215-AE56683BBD1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E821B0D-A179-DA8B-6263-A3D973484675}"/>
              </a:ext>
            </a:extLst>
          </p:cNvPr>
          <p:cNvSpPr>
            <a:spLocks noGrp="1"/>
          </p:cNvSpPr>
          <p:nvPr>
            <p:ph type="body" idx="1"/>
          </p:nvPr>
        </p:nvSpPr>
        <p:spPr/>
        <p:txBody>
          <a:bodyPr/>
          <a:lstStyle/>
          <a:p>
            <a:r>
              <a:rPr lang="nl-NL" sz="1200" b="1" kern="1200" dirty="0">
                <a:solidFill>
                  <a:schemeClr val="tx1"/>
                </a:solidFill>
                <a:effectLst/>
                <a:latin typeface="+mn-lt"/>
                <a:ea typeface="+mn-ea"/>
                <a:cs typeface="+mn-cs"/>
              </a:rPr>
              <a:t>Bespreek de vragen op de slide.</a:t>
            </a:r>
            <a:br>
              <a:rPr lang="nl-NL" sz="1200" b="1" kern="1200" dirty="0">
                <a:solidFill>
                  <a:schemeClr val="tx1"/>
                </a:solidFill>
                <a:effectLst/>
                <a:latin typeface="+mn-lt"/>
                <a:ea typeface="+mn-ea"/>
                <a:cs typeface="+mn-cs"/>
              </a:rPr>
            </a:br>
            <a:r>
              <a:rPr lang="nl-NL" dirty="0"/>
              <a:t>Gebruik deze vragen om voorkennis op te halen en het onderwerp te introduceren.</a:t>
            </a:r>
            <a:br>
              <a:rPr lang="nl-NL" dirty="0"/>
            </a:br>
            <a:r>
              <a:rPr lang="nl-NL" dirty="0"/>
              <a:t>Laat leerlingen vrij reageren; het gaat om </a:t>
            </a:r>
            <a:r>
              <a:rPr lang="nl-NL" b="0" dirty="0"/>
              <a:t>meedenken</a:t>
            </a:r>
            <a:r>
              <a:rPr lang="nl-NL" dirty="0"/>
              <a:t>, niet om juiste antwoorden.</a:t>
            </a:r>
            <a:br>
              <a:rPr lang="nl-NL" dirty="0"/>
            </a:br>
            <a:endParaRPr lang="nl-NL" dirty="0"/>
          </a:p>
          <a:p>
            <a:r>
              <a:rPr lang="nl-NL" b="1" dirty="0"/>
              <a:t>Welk water gebruiken we voor drinkwater?</a:t>
            </a:r>
            <a:br>
              <a:rPr lang="nl-NL" dirty="0"/>
            </a:br>
            <a:r>
              <a:rPr lang="nl-NL" dirty="0"/>
              <a:t>→ Verwachte antwoorden: kraanwater, grondwater, water uit rivieren.</a:t>
            </a:r>
            <a:br>
              <a:rPr lang="nl-NL" dirty="0"/>
            </a:br>
            <a:r>
              <a:rPr lang="nl-NL" dirty="0"/>
              <a:t>→ Benoem: drinkwater komt niet zomaar uit de kraan, het wordt eerst goed schoongemaakt.</a:t>
            </a:r>
          </a:p>
          <a:p>
            <a:br>
              <a:rPr lang="nl-NL" b="1" dirty="0"/>
            </a:br>
            <a:r>
              <a:rPr lang="nl-NL" b="1" dirty="0"/>
              <a:t>Waar komt dit water vandaan?</a:t>
            </a:r>
            <a:br>
              <a:rPr lang="nl-NL" dirty="0"/>
            </a:br>
            <a:r>
              <a:rPr lang="nl-NL" dirty="0"/>
              <a:t>→ Antwoorden kunnen zijn: rivier, zee, regen, duinen.</a:t>
            </a:r>
            <a:br>
              <a:rPr lang="nl-NL" dirty="0"/>
            </a:br>
            <a:r>
              <a:rPr lang="nl-NL" dirty="0"/>
              <a:t>→ Leg uit (kort): In Nederland gebruiken we vooral rivierwater en grondwater. In de regio Zuid-</a:t>
            </a:r>
            <a:r>
              <a:rPr lang="nl-NL" dirty="0" err="1"/>
              <a:t>Hollannd</a:t>
            </a:r>
            <a:r>
              <a:rPr lang="nl-NL" dirty="0"/>
              <a:t> komt een deel van het water uit de duinen.</a:t>
            </a:r>
          </a:p>
          <a:p>
            <a:br>
              <a:rPr lang="nl-NL" b="1" dirty="0"/>
            </a:br>
            <a:r>
              <a:rPr lang="nl-NL" b="1" dirty="0"/>
              <a:t>Wat denk je dat Dunea, een drinkwaterbedrijf, doet?</a:t>
            </a:r>
            <a:br>
              <a:rPr lang="nl-NL" dirty="0"/>
            </a:br>
            <a:r>
              <a:rPr lang="nl-NL" dirty="0"/>
              <a:t>→ Laat leerlingen zelf bedenken: water schoonmaken, filteren, testen.</a:t>
            </a:r>
            <a:br>
              <a:rPr lang="nl-NL" dirty="0"/>
            </a:br>
            <a:r>
              <a:rPr lang="nl-NL" dirty="0"/>
              <a:t>→ Vat samen: Dunea zorgt ervoor dat vies water stap voor stap wordt gezuiverd tot schoon en veilig drinkwater.</a:t>
            </a:r>
          </a:p>
          <a:p>
            <a:br>
              <a:rPr lang="nl-NL" b="1" dirty="0"/>
            </a:br>
            <a:r>
              <a:rPr lang="nl-NL" b="1" dirty="0"/>
              <a:t>Waarom is schoon en veilig drinkwater belangrijk?</a:t>
            </a:r>
            <a:br>
              <a:rPr lang="nl-NL" dirty="0"/>
            </a:br>
            <a:r>
              <a:rPr lang="nl-NL" dirty="0"/>
              <a:t>→ Antwoorden: gezond blijven, niet ziek worden, dagelijks gebruiken.</a:t>
            </a:r>
            <a:br>
              <a:rPr lang="nl-NL" dirty="0"/>
            </a:br>
            <a:r>
              <a:rPr lang="nl-NL" dirty="0"/>
              <a:t>→ Koppel aan hun leven: drinken, douchen, koken, tandenpoetsen.</a:t>
            </a:r>
          </a:p>
          <a:p>
            <a:endParaRPr lang="nl-NL" sz="1200" b="0" kern="1200" dirty="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952F945D-1A61-A355-99A4-94718000EADF}"/>
              </a:ext>
            </a:extLst>
          </p:cNvPr>
          <p:cNvSpPr>
            <a:spLocks noGrp="1"/>
          </p:cNvSpPr>
          <p:nvPr>
            <p:ph type="sldNum" sz="quarter" idx="5"/>
          </p:nvPr>
        </p:nvSpPr>
        <p:spPr/>
        <p:txBody>
          <a:bodyPr/>
          <a:lstStyle/>
          <a:p>
            <a:fld id="{51F63A3C-C126-114D-B26C-82DF60E565B4}" type="slidenum">
              <a:rPr lang="nl-NL" smtClean="0"/>
              <a:t>3</a:t>
            </a:fld>
            <a:endParaRPr lang="nl-NL"/>
          </a:p>
        </p:txBody>
      </p:sp>
    </p:spTree>
    <p:extLst>
      <p:ext uri="{BB962C8B-B14F-4D97-AF65-F5344CB8AC3E}">
        <p14:creationId xmlns:p14="http://schemas.microsoft.com/office/powerpoint/2010/main" val="3740394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37991-1FA3-5643-635F-0C51B37C734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2CD3FAF-518B-19C8-976E-2C487D6FCD3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4A0C9C5-A447-673F-7018-8A28225BC61F}"/>
              </a:ext>
            </a:extLst>
          </p:cNvPr>
          <p:cNvSpPr>
            <a:spLocks noGrp="1"/>
          </p:cNvSpPr>
          <p:nvPr>
            <p:ph type="body" idx="1"/>
          </p:nvPr>
        </p:nvSpPr>
        <p:spPr/>
        <p:txBody>
          <a:bodyPr/>
          <a:lstStyle/>
          <a:p>
            <a:r>
              <a:rPr lang="nl-NL" b="0" dirty="0"/>
              <a:t>Bekijk de film klassikaal.</a:t>
            </a:r>
            <a:br>
              <a:rPr lang="nl-NL" b="0" dirty="0"/>
            </a:br>
            <a:r>
              <a:rPr lang="nl-NL" b="0" dirty="0"/>
              <a:t>Op de volgende slide staat het antwoord van de kijk-opdracht.</a:t>
            </a:r>
          </a:p>
        </p:txBody>
      </p:sp>
      <p:sp>
        <p:nvSpPr>
          <p:cNvPr id="4" name="Tijdelijke aanduiding voor dianummer 3">
            <a:extLst>
              <a:ext uri="{FF2B5EF4-FFF2-40B4-BE49-F238E27FC236}">
                <a16:creationId xmlns:a16="http://schemas.microsoft.com/office/drawing/2014/main" id="{863C06AC-6862-19DC-8A43-6849CFBFDC58}"/>
              </a:ext>
            </a:extLst>
          </p:cNvPr>
          <p:cNvSpPr>
            <a:spLocks noGrp="1"/>
          </p:cNvSpPr>
          <p:nvPr>
            <p:ph type="sldNum" sz="quarter" idx="5"/>
          </p:nvPr>
        </p:nvSpPr>
        <p:spPr/>
        <p:txBody>
          <a:bodyPr/>
          <a:lstStyle/>
          <a:p>
            <a:fld id="{51F63A3C-C126-114D-B26C-82DF60E565B4}" type="slidenum">
              <a:rPr lang="nl-NL" smtClean="0"/>
              <a:t>4</a:t>
            </a:fld>
            <a:endParaRPr lang="nl-NL"/>
          </a:p>
        </p:txBody>
      </p:sp>
    </p:spTree>
    <p:extLst>
      <p:ext uri="{BB962C8B-B14F-4D97-AF65-F5344CB8AC3E}">
        <p14:creationId xmlns:p14="http://schemas.microsoft.com/office/powerpoint/2010/main" val="2757844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EBF20-9F5F-D9AB-F5B6-EC1796CB34E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95B3F6A-9E9C-4FD3-F4A2-7C5687D1EC8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22E8930-EB6E-0697-9000-97A34C316B8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kern="1200" dirty="0">
                <a:solidFill>
                  <a:schemeClr val="tx1"/>
                </a:solidFill>
                <a:effectLst/>
                <a:latin typeface="+mn-lt"/>
                <a:ea typeface="+mn-ea"/>
                <a:cs typeface="+mn-cs"/>
              </a:rPr>
              <a:t>Wat valt op?</a:t>
            </a:r>
            <a:br>
              <a:rPr lang="nl-NL" sz="1200" b="0" kern="1200" dirty="0">
                <a:solidFill>
                  <a:schemeClr val="tx1"/>
                </a:solidFill>
                <a:effectLst/>
                <a:latin typeface="+mn-lt"/>
                <a:ea typeface="+mn-ea"/>
                <a:cs typeface="+mn-cs"/>
              </a:rPr>
            </a:br>
            <a:r>
              <a:rPr lang="nl-NL" sz="1200" kern="1200" dirty="0">
                <a:solidFill>
                  <a:schemeClr val="tx1"/>
                </a:solidFill>
                <a:effectLst/>
                <a:latin typeface="+mn-lt"/>
                <a:ea typeface="+mn-ea"/>
                <a:cs typeface="+mn-cs"/>
              </a:rPr>
              <a:t>Dunea gebruikt duinwater en voorgezuiverd rivierwater. De duinen zijn niet alleen mooi natuurgebied, maar zorgen ook voor zuivering en opslag van water. </a:t>
            </a:r>
          </a:p>
          <a:p>
            <a:pPr lvl="0"/>
            <a:r>
              <a:rPr lang="nl-NL" sz="1200" kern="1200" dirty="0">
                <a:solidFill>
                  <a:schemeClr val="tx1"/>
                </a:solidFill>
                <a:effectLst/>
                <a:latin typeface="+mn-lt"/>
                <a:ea typeface="+mn-ea"/>
                <a:cs typeface="+mn-cs"/>
              </a:rPr>
              <a:t>Er zijn meerdere zuiveringsstappen: ontharding, beluchting, langzame zandfiltratie etc. Dit werk vraagt techniek, natuurkennis én onderhoud.</a:t>
            </a:r>
            <a:br>
              <a:rPr lang="nl-NL" sz="1200" kern="1200" dirty="0">
                <a:solidFill>
                  <a:schemeClr val="tx1"/>
                </a:solidFill>
                <a:effectLst/>
                <a:latin typeface="+mn-lt"/>
                <a:ea typeface="+mn-ea"/>
                <a:cs typeface="+mn-cs"/>
              </a:rPr>
            </a:br>
            <a:br>
              <a:rPr lang="nl-NL" sz="1200" kern="1200" dirty="0">
                <a:solidFill>
                  <a:schemeClr val="tx1"/>
                </a:solidFill>
                <a:effectLst/>
                <a:latin typeface="+mn-lt"/>
                <a:ea typeface="+mn-ea"/>
                <a:cs typeface="+mn-cs"/>
              </a:rPr>
            </a:br>
            <a:r>
              <a:rPr lang="nl-NL" sz="1200" kern="1200" dirty="0">
                <a:solidFill>
                  <a:schemeClr val="tx1"/>
                </a:solidFill>
                <a:effectLst/>
                <a:latin typeface="+mn-lt"/>
                <a:ea typeface="+mn-ea"/>
                <a:cs typeface="+mn-cs"/>
              </a:rPr>
              <a:t>De weg van het water:</a:t>
            </a:r>
          </a:p>
          <a:p>
            <a:r>
              <a:rPr lang="nl-NL" b="1" dirty="0"/>
              <a:t>Inname van rivierwater (Maas)</a:t>
            </a:r>
            <a:br>
              <a:rPr lang="nl-NL" dirty="0"/>
            </a:br>
            <a:r>
              <a:rPr lang="nl-NL" dirty="0"/>
              <a:t>Dunea haalt water uit de </a:t>
            </a:r>
            <a:r>
              <a:rPr lang="nl-NL" b="1" dirty="0"/>
              <a:t>Maas</a:t>
            </a:r>
            <a:r>
              <a:rPr lang="nl-NL" dirty="0"/>
              <a:t>. Dit gebeurt niet bij jou in de buurt, maar op speciale innamepunten.</a:t>
            </a:r>
          </a:p>
          <a:p>
            <a:endParaRPr lang="nl-NL" b="1" dirty="0"/>
          </a:p>
          <a:p>
            <a:r>
              <a:rPr lang="nl-NL" b="1" dirty="0"/>
              <a:t>Transport naar de duinen</a:t>
            </a:r>
            <a:br>
              <a:rPr lang="nl-NL" dirty="0"/>
            </a:br>
            <a:r>
              <a:rPr lang="nl-NL" dirty="0"/>
              <a:t>Het rivierwater wordt via leidingen en kanalen </a:t>
            </a:r>
            <a:r>
              <a:rPr lang="nl-NL" b="1" dirty="0"/>
              <a:t>naar de duinen in Zuid-Holland</a:t>
            </a:r>
            <a:r>
              <a:rPr lang="nl-NL" dirty="0"/>
              <a:t> vervoerd (o.a. tussen Monster en Katwijk).</a:t>
            </a:r>
          </a:p>
          <a:p>
            <a:pPr lvl="0"/>
            <a:endParaRPr lang="nl-NL" sz="1200" kern="1200" dirty="0">
              <a:solidFill>
                <a:schemeClr val="tx1"/>
              </a:solidFill>
              <a:effectLst/>
              <a:latin typeface="+mn-lt"/>
              <a:ea typeface="+mn-ea"/>
              <a:cs typeface="+mn-cs"/>
            </a:endParaRPr>
          </a:p>
          <a:p>
            <a:pPr lvl="0"/>
            <a:r>
              <a:rPr lang="nl-NL" sz="1200" kern="1200" dirty="0">
                <a:solidFill>
                  <a:schemeClr val="tx1"/>
                </a:solidFill>
                <a:effectLst/>
                <a:latin typeface="+mn-lt"/>
                <a:ea typeface="+mn-ea"/>
                <a:cs typeface="+mn-cs"/>
              </a:rPr>
              <a:t>Daarna wordt het in 8 </a:t>
            </a:r>
            <a:r>
              <a:rPr lang="nl-NL" sz="1200" kern="1200">
                <a:solidFill>
                  <a:schemeClr val="tx1"/>
                </a:solidFill>
                <a:effectLst/>
                <a:latin typeface="+mn-lt"/>
                <a:ea typeface="+mn-ea"/>
                <a:cs typeface="+mn-cs"/>
              </a:rPr>
              <a:t>stappen gezuiverd. </a:t>
            </a:r>
            <a:br>
              <a:rPr lang="nl-NL" sz="1200" kern="1200">
                <a:solidFill>
                  <a:schemeClr val="tx1"/>
                </a:solidFill>
                <a:effectLst/>
                <a:latin typeface="+mn-lt"/>
                <a:ea typeface="+mn-ea"/>
                <a:cs typeface="+mn-cs"/>
              </a:rPr>
            </a:br>
            <a:r>
              <a:rPr lang="nl-NL" sz="1200" kern="1200">
                <a:solidFill>
                  <a:schemeClr val="tx1"/>
                </a:solidFill>
                <a:effectLst/>
                <a:latin typeface="+mn-lt"/>
                <a:ea typeface="+mn-ea"/>
                <a:cs typeface="+mn-cs"/>
              </a:rPr>
              <a:t>Bespreek </a:t>
            </a:r>
            <a:r>
              <a:rPr lang="nl-NL" sz="1200" kern="1200" dirty="0">
                <a:solidFill>
                  <a:schemeClr val="tx1"/>
                </a:solidFill>
                <a:effectLst/>
                <a:latin typeface="+mn-lt"/>
                <a:ea typeface="+mn-ea"/>
                <a:cs typeface="+mn-cs"/>
              </a:rPr>
              <a:t>de antwoorden van bladzijde 6. De volgorde van de stappen staan op de slide hierna. De uitdaging voor de toekomst wordt daarna behandeld.</a:t>
            </a:r>
          </a:p>
          <a:p>
            <a:endParaRPr lang="nl-NL" b="0" dirty="0"/>
          </a:p>
        </p:txBody>
      </p:sp>
      <p:sp>
        <p:nvSpPr>
          <p:cNvPr id="4" name="Tijdelijke aanduiding voor dianummer 3">
            <a:extLst>
              <a:ext uri="{FF2B5EF4-FFF2-40B4-BE49-F238E27FC236}">
                <a16:creationId xmlns:a16="http://schemas.microsoft.com/office/drawing/2014/main" id="{6CEF50B9-D864-AC99-2C7D-39FD2373F535}"/>
              </a:ext>
            </a:extLst>
          </p:cNvPr>
          <p:cNvSpPr>
            <a:spLocks noGrp="1"/>
          </p:cNvSpPr>
          <p:nvPr>
            <p:ph type="sldNum" sz="quarter" idx="5"/>
          </p:nvPr>
        </p:nvSpPr>
        <p:spPr/>
        <p:txBody>
          <a:bodyPr/>
          <a:lstStyle/>
          <a:p>
            <a:fld id="{51F63A3C-C126-114D-B26C-82DF60E565B4}" type="slidenum">
              <a:rPr lang="nl-NL" smtClean="0"/>
              <a:t>5</a:t>
            </a:fld>
            <a:endParaRPr lang="nl-NL"/>
          </a:p>
        </p:txBody>
      </p:sp>
    </p:spTree>
    <p:extLst>
      <p:ext uri="{BB962C8B-B14F-4D97-AF65-F5344CB8AC3E}">
        <p14:creationId xmlns:p14="http://schemas.microsoft.com/office/powerpoint/2010/main" val="2070803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02EE4-EC7A-D6BB-D46F-3B688FAFF4D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2A0931C-8639-EEA8-6A80-ECBE7B89BA0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C6BBB4C-0E40-F1EA-6AA8-42DD0D462F59}"/>
              </a:ext>
            </a:extLst>
          </p:cNvPr>
          <p:cNvSpPr>
            <a:spLocks noGrp="1"/>
          </p:cNvSpPr>
          <p:nvPr>
            <p:ph type="body" idx="1"/>
          </p:nvPr>
        </p:nvSpPr>
        <p:spPr/>
        <p:txBody>
          <a:bodyPr/>
          <a:lstStyle/>
          <a:p>
            <a:r>
              <a:rPr lang="nl-NL" b="1" dirty="0"/>
              <a:t>Bespreek de volgorde van het zuiveringsproces.</a:t>
            </a:r>
          </a:p>
          <a:p>
            <a:r>
              <a:rPr lang="nl-NL" b="0" dirty="0"/>
              <a:t>Hadden de leerlingen dit goed?</a:t>
            </a:r>
          </a:p>
          <a:p>
            <a:endParaRPr lang="nl-NL" b="0" dirty="0"/>
          </a:p>
          <a:p>
            <a:r>
              <a:rPr lang="nl-NL" b="0" dirty="0"/>
              <a:t>Welke stap hebben ze gekozen waarbij de natuur meehelpt met de zuivering? (3-zandfilters, 4-duizand, 7-zandfilters)</a:t>
            </a:r>
          </a:p>
          <a:p>
            <a:endParaRPr lang="nl-NL" b="0" dirty="0"/>
          </a:p>
        </p:txBody>
      </p:sp>
      <p:sp>
        <p:nvSpPr>
          <p:cNvPr id="4" name="Tijdelijke aanduiding voor dianummer 3">
            <a:extLst>
              <a:ext uri="{FF2B5EF4-FFF2-40B4-BE49-F238E27FC236}">
                <a16:creationId xmlns:a16="http://schemas.microsoft.com/office/drawing/2014/main" id="{2194E133-E724-8416-DACF-DFB623D70CA4}"/>
              </a:ext>
            </a:extLst>
          </p:cNvPr>
          <p:cNvSpPr>
            <a:spLocks noGrp="1"/>
          </p:cNvSpPr>
          <p:nvPr>
            <p:ph type="sldNum" sz="quarter" idx="5"/>
          </p:nvPr>
        </p:nvSpPr>
        <p:spPr/>
        <p:txBody>
          <a:bodyPr/>
          <a:lstStyle/>
          <a:p>
            <a:fld id="{51F63A3C-C126-114D-B26C-82DF60E565B4}" type="slidenum">
              <a:rPr lang="nl-NL" smtClean="0"/>
              <a:t>6</a:t>
            </a:fld>
            <a:endParaRPr lang="nl-NL"/>
          </a:p>
        </p:txBody>
      </p:sp>
    </p:spTree>
    <p:extLst>
      <p:ext uri="{BB962C8B-B14F-4D97-AF65-F5344CB8AC3E}">
        <p14:creationId xmlns:p14="http://schemas.microsoft.com/office/powerpoint/2010/main" val="3640339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9BC35-331F-E240-DA37-D8F3858DE3B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8C33EC9-BDD6-591A-5550-24D6A44A614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B286C9F-20DB-1DCB-D22B-C3C27EC49B3B}"/>
              </a:ext>
            </a:extLst>
          </p:cNvPr>
          <p:cNvSpPr>
            <a:spLocks noGrp="1"/>
          </p:cNvSpPr>
          <p:nvPr>
            <p:ph type="body" idx="1"/>
          </p:nvPr>
        </p:nvSpPr>
        <p:spPr/>
        <p:txBody>
          <a:bodyPr/>
          <a:lstStyle/>
          <a:p>
            <a:r>
              <a:rPr lang="nl-NL" sz="1200" kern="1200" dirty="0">
                <a:solidFill>
                  <a:schemeClr val="tx1"/>
                </a:solidFill>
                <a:effectLst/>
                <a:latin typeface="+mn-lt"/>
                <a:ea typeface="+mn-ea"/>
                <a:cs typeface="+mn-cs"/>
              </a:rPr>
              <a:t>Bespreek waarom het belangrijk is dat een drinkwaterbedrijf, zoals Dunea, moet blijven innoveren.</a:t>
            </a:r>
          </a:p>
          <a:p>
            <a:r>
              <a:rPr lang="nl-NL" dirty="0"/>
              <a:t>Gebruik deze slide om leerlingen </a:t>
            </a:r>
            <a:r>
              <a:rPr lang="nl-NL" b="0" dirty="0"/>
              <a:t>bewust te maken </a:t>
            </a:r>
            <a:r>
              <a:rPr lang="nl-NL" dirty="0"/>
              <a:t>dat schoon drinkwater niet vanzelfsprekend is, nu en in de toekomst.</a:t>
            </a:r>
          </a:p>
          <a:p>
            <a:endParaRPr lang="nl-NL" dirty="0"/>
          </a:p>
          <a:p>
            <a:r>
              <a:rPr lang="nl-NL" dirty="0"/>
              <a:t>Benoem dat we in Nederland gewend zijn aan schoon drinkwater, maar dat dit wereldwijd (en steeds vaker ook hier) niet vanzelfsprekend is.</a:t>
            </a:r>
          </a:p>
          <a:p>
            <a:r>
              <a:rPr lang="nl-NL" b="1" dirty="0"/>
              <a:t>Klimaatverandering:</a:t>
            </a:r>
            <a:br>
              <a:rPr lang="nl-NL" dirty="0"/>
            </a:br>
            <a:r>
              <a:rPr lang="nl-NL" dirty="0"/>
              <a:t>→ Door langere periodes van droogte is er soms minder zoet water beschikbaar.</a:t>
            </a:r>
            <a:br>
              <a:rPr lang="nl-NL" dirty="0"/>
            </a:br>
            <a:r>
              <a:rPr lang="nl-NL" dirty="0"/>
              <a:t>→ Hevige regen kan juist zorgen voor vervuild water dat moeilijker te zuiveren is.</a:t>
            </a:r>
          </a:p>
          <a:p>
            <a:br>
              <a:rPr lang="nl-NL" b="1" dirty="0"/>
            </a:br>
            <a:r>
              <a:rPr lang="nl-NL" b="1" dirty="0"/>
              <a:t>Meer vervuiling:</a:t>
            </a:r>
            <a:br>
              <a:rPr lang="nl-NL" dirty="0"/>
            </a:br>
            <a:r>
              <a:rPr lang="nl-NL" dirty="0"/>
              <a:t>→ Denk aan afval, landbouw (mest, bestrijdingsmiddelen) en industrie.</a:t>
            </a:r>
            <a:br>
              <a:rPr lang="nl-NL" dirty="0"/>
            </a:br>
            <a:r>
              <a:rPr lang="nl-NL" dirty="0"/>
              <a:t>→ Hoe viezer het water, hoe meer stappen nodig zijn om het schoon te maken.</a:t>
            </a:r>
          </a:p>
          <a:p>
            <a:br>
              <a:rPr lang="nl-NL" b="1" dirty="0"/>
            </a:br>
            <a:r>
              <a:rPr lang="nl-NL" b="1" dirty="0"/>
              <a:t>Groeiende bevolking:</a:t>
            </a:r>
            <a:br>
              <a:rPr lang="nl-NL" dirty="0"/>
            </a:br>
            <a:r>
              <a:rPr lang="nl-NL" dirty="0"/>
              <a:t>→ Meer mensen betekent meer watergebruik.</a:t>
            </a:r>
            <a:br>
              <a:rPr lang="nl-NL" dirty="0"/>
            </a:br>
            <a:r>
              <a:rPr lang="nl-NL" dirty="0"/>
              <a:t>→ Drinkwaterbedrijven moeten dus méér water zuiveren, terwijl dat steeds lastiger wordt.</a:t>
            </a:r>
          </a:p>
          <a:p>
            <a:br>
              <a:rPr lang="nl-NL" b="1" dirty="0"/>
            </a:br>
            <a:r>
              <a:rPr lang="nl-NL" b="1" dirty="0"/>
              <a:t>Koppeling met het practicum:</a:t>
            </a:r>
            <a:br>
              <a:rPr lang="nl-NL" dirty="0"/>
            </a:br>
            <a:r>
              <a:rPr lang="nl-NL" dirty="0"/>
              <a:t>Leg uit dat de leerlingen vandaag ervaren hoe moeilijk het al is om water </a:t>
            </a:r>
            <a:r>
              <a:rPr lang="nl-NL" b="0" dirty="0"/>
              <a:t>zichtbaar schoon </a:t>
            </a:r>
            <a:r>
              <a:rPr lang="nl-NL" dirty="0"/>
              <a:t>te maken.</a:t>
            </a:r>
            <a:br>
              <a:rPr lang="nl-NL" dirty="0"/>
            </a:br>
            <a:r>
              <a:rPr lang="nl-NL" dirty="0"/>
              <a:t>In het echt zijn nog veel extra stappen nodig om water </a:t>
            </a:r>
            <a:r>
              <a:rPr lang="nl-NL" b="0" dirty="0"/>
              <a:t>veilig</a:t>
            </a:r>
            <a:r>
              <a:rPr lang="nl-NL" dirty="0"/>
              <a:t> te maken.</a:t>
            </a:r>
          </a:p>
          <a:p>
            <a:endParaRPr lang="nl-NL" dirty="0"/>
          </a:p>
          <a:p>
            <a:r>
              <a:rPr lang="nl-NL" b="0" dirty="0"/>
              <a:t>Afsluitende vraag aan de klas (optioneel):</a:t>
            </a:r>
            <a:br>
              <a:rPr lang="nl-NL" b="0" dirty="0"/>
            </a:br>
            <a:r>
              <a:rPr lang="nl-NL" dirty="0"/>
              <a:t>Denk je dat we in de toekomst anders met water om moeten gaan? En hoe dan?</a:t>
            </a:r>
          </a:p>
          <a:p>
            <a:endParaRPr lang="nl-NL" b="0" dirty="0"/>
          </a:p>
        </p:txBody>
      </p:sp>
      <p:sp>
        <p:nvSpPr>
          <p:cNvPr id="4" name="Tijdelijke aanduiding voor dianummer 3">
            <a:extLst>
              <a:ext uri="{FF2B5EF4-FFF2-40B4-BE49-F238E27FC236}">
                <a16:creationId xmlns:a16="http://schemas.microsoft.com/office/drawing/2014/main" id="{AC98CBCF-952B-4C49-707E-5B10D0721B01}"/>
              </a:ext>
            </a:extLst>
          </p:cNvPr>
          <p:cNvSpPr>
            <a:spLocks noGrp="1"/>
          </p:cNvSpPr>
          <p:nvPr>
            <p:ph type="sldNum" sz="quarter" idx="5"/>
          </p:nvPr>
        </p:nvSpPr>
        <p:spPr/>
        <p:txBody>
          <a:bodyPr/>
          <a:lstStyle/>
          <a:p>
            <a:fld id="{51F63A3C-C126-114D-B26C-82DF60E565B4}" type="slidenum">
              <a:rPr lang="nl-NL" smtClean="0"/>
              <a:t>7</a:t>
            </a:fld>
            <a:endParaRPr lang="nl-NL"/>
          </a:p>
        </p:txBody>
      </p:sp>
    </p:spTree>
    <p:extLst>
      <p:ext uri="{BB962C8B-B14F-4D97-AF65-F5344CB8AC3E}">
        <p14:creationId xmlns:p14="http://schemas.microsoft.com/office/powerpoint/2010/main" val="2054352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6D7B4-6603-8198-56C9-C25BB8FD35D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7AA9793-27E9-D168-DEBE-58BEDC79560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107F0D4-2642-1C5B-611E-559B83B3B994}"/>
              </a:ext>
            </a:extLst>
          </p:cNvPr>
          <p:cNvSpPr>
            <a:spLocks noGrp="1"/>
          </p:cNvSpPr>
          <p:nvPr>
            <p:ph type="body" idx="1"/>
          </p:nvPr>
        </p:nvSpPr>
        <p:spPr/>
        <p:txBody>
          <a:bodyPr/>
          <a:lstStyle/>
          <a:p>
            <a:r>
              <a:rPr lang="nl-NL" b="0" dirty="0"/>
              <a:t>Bespreek kort de samenvatting.</a:t>
            </a:r>
          </a:p>
          <a:p>
            <a:r>
              <a:rPr lang="nl-NL" b="0" dirty="0"/>
              <a:t>Ze kunnen hierna aan de slag gaan met de opdrachten en het practicum. </a:t>
            </a:r>
          </a:p>
          <a:p>
            <a:endParaRPr lang="nl-NL" b="0" dirty="0"/>
          </a:p>
          <a:p>
            <a:r>
              <a:rPr lang="nl-NL" b="0" dirty="0"/>
              <a:t>NB. Op de volgende slide staat nog korte media-opdracht.</a:t>
            </a:r>
          </a:p>
        </p:txBody>
      </p:sp>
      <p:sp>
        <p:nvSpPr>
          <p:cNvPr id="4" name="Tijdelijke aanduiding voor dianummer 3">
            <a:extLst>
              <a:ext uri="{FF2B5EF4-FFF2-40B4-BE49-F238E27FC236}">
                <a16:creationId xmlns:a16="http://schemas.microsoft.com/office/drawing/2014/main" id="{CA29A735-F6DB-1582-2053-0B19795571C2}"/>
              </a:ext>
            </a:extLst>
          </p:cNvPr>
          <p:cNvSpPr>
            <a:spLocks noGrp="1"/>
          </p:cNvSpPr>
          <p:nvPr>
            <p:ph type="sldNum" sz="quarter" idx="5"/>
          </p:nvPr>
        </p:nvSpPr>
        <p:spPr/>
        <p:txBody>
          <a:bodyPr/>
          <a:lstStyle/>
          <a:p>
            <a:fld id="{51F63A3C-C126-114D-B26C-82DF60E565B4}" type="slidenum">
              <a:rPr lang="nl-NL" smtClean="0"/>
              <a:t>8</a:t>
            </a:fld>
            <a:endParaRPr lang="nl-NL"/>
          </a:p>
        </p:txBody>
      </p:sp>
    </p:spTree>
    <p:extLst>
      <p:ext uri="{BB962C8B-B14F-4D97-AF65-F5344CB8AC3E}">
        <p14:creationId xmlns:p14="http://schemas.microsoft.com/office/powerpoint/2010/main" val="469426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85788-7236-E88F-4F6D-B157EEEB430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9591297-5AA2-BE3D-E4A3-2179A2B8CC5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7455E74-074B-DC69-E143-7BD7CABEDF92}"/>
              </a:ext>
            </a:extLst>
          </p:cNvPr>
          <p:cNvSpPr>
            <a:spLocks noGrp="1"/>
          </p:cNvSpPr>
          <p:nvPr>
            <p:ph type="body" idx="1"/>
          </p:nvPr>
        </p:nvSpPr>
        <p:spPr/>
        <p:txBody>
          <a:bodyPr/>
          <a:lstStyle/>
          <a:p>
            <a:r>
              <a:rPr lang="nl-NL" sz="1200" b="0" kern="1200" dirty="0">
                <a:solidFill>
                  <a:schemeClr val="tx1"/>
                </a:solidFill>
                <a:effectLst/>
                <a:latin typeface="+mn-lt"/>
                <a:ea typeface="+mn-ea"/>
                <a:cs typeface="+mn-cs"/>
              </a:rPr>
              <a:t>Sommige influencers beweren dat het drinkwater in Nederland vervuild is. </a:t>
            </a:r>
          </a:p>
          <a:p>
            <a:r>
              <a:rPr lang="nl-NL" sz="1200" b="0" kern="1200" dirty="0">
                <a:solidFill>
                  <a:schemeClr val="tx1"/>
                </a:solidFill>
                <a:effectLst/>
                <a:latin typeface="+mn-lt"/>
                <a:ea typeface="+mn-ea"/>
                <a:cs typeface="+mn-cs"/>
              </a:rPr>
              <a:t>Maar wat weet een influencer echt? Waar baseren zij zich op? Hoe hebben zij de juiste kennis? Het gaat hier om populariteit versus kennis. Ze willen graag hun product verkopen. </a:t>
            </a:r>
          </a:p>
          <a:p>
            <a:r>
              <a:rPr lang="nl-NL" sz="1200" b="0" kern="1200" dirty="0">
                <a:solidFill>
                  <a:schemeClr val="tx1"/>
                </a:solidFill>
                <a:effectLst/>
                <a:latin typeface="+mn-lt"/>
                <a:ea typeface="+mn-ea"/>
                <a:cs typeface="+mn-cs"/>
              </a:rPr>
              <a:t>Daarom wil Dunea laten zien hoe ze het water controleren en reinigen. Door bijvoorbeeld dit educatie-pakket, films op YouTube en informatie op de website.</a:t>
            </a:r>
          </a:p>
          <a:p>
            <a:br>
              <a:rPr lang="nl-NL" sz="1200" b="0" kern="1200" dirty="0">
                <a:solidFill>
                  <a:schemeClr val="tx1"/>
                </a:solidFill>
                <a:effectLst/>
                <a:latin typeface="+mn-lt"/>
                <a:ea typeface="+mn-ea"/>
                <a:cs typeface="+mn-cs"/>
              </a:rPr>
            </a:br>
            <a:endParaRPr lang="nl-NL" b="0" dirty="0"/>
          </a:p>
        </p:txBody>
      </p:sp>
      <p:sp>
        <p:nvSpPr>
          <p:cNvPr id="4" name="Tijdelijke aanduiding voor dianummer 3">
            <a:extLst>
              <a:ext uri="{FF2B5EF4-FFF2-40B4-BE49-F238E27FC236}">
                <a16:creationId xmlns:a16="http://schemas.microsoft.com/office/drawing/2014/main" id="{989B3222-4A77-BA92-2312-B391C46B5C8C}"/>
              </a:ext>
            </a:extLst>
          </p:cNvPr>
          <p:cNvSpPr>
            <a:spLocks noGrp="1"/>
          </p:cNvSpPr>
          <p:nvPr>
            <p:ph type="sldNum" sz="quarter" idx="5"/>
          </p:nvPr>
        </p:nvSpPr>
        <p:spPr/>
        <p:txBody>
          <a:bodyPr/>
          <a:lstStyle/>
          <a:p>
            <a:fld id="{51F63A3C-C126-114D-B26C-82DF60E565B4}" type="slidenum">
              <a:rPr lang="nl-NL" smtClean="0"/>
              <a:t>9</a:t>
            </a:fld>
            <a:endParaRPr lang="nl-NL"/>
          </a:p>
        </p:txBody>
      </p:sp>
    </p:spTree>
    <p:extLst>
      <p:ext uri="{BB962C8B-B14F-4D97-AF65-F5344CB8AC3E}">
        <p14:creationId xmlns:p14="http://schemas.microsoft.com/office/powerpoint/2010/main" val="894695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83C5D-9152-AA49-83B7-B3B9EE4423C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75AA524-D593-DF91-2640-BBB5DEC885F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4489DB7-EA27-4C62-04D0-4DC1A70D0D1D}"/>
              </a:ext>
            </a:extLst>
          </p:cNvPr>
          <p:cNvSpPr>
            <a:spLocks noGrp="1"/>
          </p:cNvSpPr>
          <p:nvPr>
            <p:ph type="body" idx="1"/>
          </p:nvPr>
        </p:nvSpPr>
        <p:spPr/>
        <p:txBody>
          <a:bodyPr/>
          <a:lstStyle/>
          <a:p>
            <a:r>
              <a:rPr lang="nl-NL" b="0" dirty="0"/>
              <a:t>Opdracht: Hoeveel water gebruik jij eigenlijk?</a:t>
            </a:r>
          </a:p>
          <a:p>
            <a:r>
              <a:rPr lang="nl-NL" b="0" dirty="0"/>
              <a:t>STAP 1: </a:t>
            </a:r>
            <a:br>
              <a:rPr lang="nl-NL" b="0" dirty="0"/>
            </a:br>
            <a:r>
              <a:rPr lang="nl-NL" b="0" dirty="0"/>
              <a:t>Het juiste antwoord </a:t>
            </a:r>
            <a:r>
              <a:rPr lang="nl-NL" b="1" dirty="0"/>
              <a:t>120 liter per persoon per dag </a:t>
            </a:r>
            <a:r>
              <a:rPr lang="nl-NL" b="0" dirty="0"/>
              <a:t>gemiddeld. Dit is 3.600 liter per maand.</a:t>
            </a:r>
          </a:p>
          <a:p>
            <a:endParaRPr lang="nl-NL" b="0" dirty="0"/>
          </a:p>
          <a:p>
            <a:r>
              <a:rPr lang="nl-NL" b="0" dirty="0"/>
              <a:t>STAP 2: </a:t>
            </a:r>
            <a:br>
              <a:rPr lang="nl-NL" b="0" dirty="0"/>
            </a:br>
            <a:r>
              <a:rPr lang="nl-NL" b="0" dirty="0"/>
              <a:t>3.600:1000*1,45 = </a:t>
            </a:r>
            <a:r>
              <a:rPr lang="nl-NL" b="1" dirty="0"/>
              <a:t>5,22 euro per maand per persoon</a:t>
            </a:r>
            <a:endParaRPr lang="nl-NL" b="0" dirty="0"/>
          </a:p>
          <a:p>
            <a:endParaRPr lang="nl-NL" b="0" dirty="0"/>
          </a:p>
          <a:p>
            <a:r>
              <a:rPr lang="nl-NL" b="0" dirty="0"/>
              <a:t>STAP 3:</a:t>
            </a:r>
            <a:br>
              <a:rPr lang="nl-NL" b="0" dirty="0"/>
            </a:br>
            <a:r>
              <a:rPr lang="nl-NL" b="1" dirty="0"/>
              <a:t>1. Gebruik je per maand meer water of meer Spotify/Netflix?</a:t>
            </a:r>
            <a:br>
              <a:rPr lang="nl-NL" b="1" dirty="0"/>
            </a:br>
            <a:r>
              <a:rPr lang="nl-NL" dirty="0"/>
              <a:t>Water gebruik je elke dag voor drinken, douchen, koken, wassen en het toilet. Dat zijn duizenden liters per maand. Spotify en Netflix gebruik je alleen met je telefoon of tv, maar water gebruik je continu om te kunnen leven.</a:t>
            </a:r>
          </a:p>
          <a:p>
            <a:endParaRPr lang="nl-NL" b="0" dirty="0"/>
          </a:p>
          <a:p>
            <a:r>
              <a:rPr lang="nl-NL" b="1" dirty="0"/>
              <a:t>2. Wat vind je opvallend aan de prijs van drinkwater?</a:t>
            </a:r>
          </a:p>
          <a:p>
            <a:r>
              <a:rPr lang="nl-NL" b="0" dirty="0"/>
              <a:t>Dat het goedkoop is. </a:t>
            </a:r>
            <a:r>
              <a:rPr lang="nl-NL" dirty="0"/>
              <a:t>Voor maar </a:t>
            </a:r>
            <a:r>
              <a:rPr lang="nl-NL" b="0" dirty="0"/>
              <a:t>€5,22 per maand</a:t>
            </a:r>
            <a:r>
              <a:rPr lang="nl-NL" dirty="0"/>
              <a:t> krijg je liters schoon drinkwater. Dat is veel minder dan een abonnement op Spotify of Netflix, terwijl water veel belangrijker is dan muziek of series.</a:t>
            </a:r>
            <a:br>
              <a:rPr lang="nl-NL" dirty="0"/>
            </a:br>
            <a:br>
              <a:rPr lang="nl-NL" dirty="0"/>
            </a:br>
            <a:r>
              <a:rPr lang="nl-NL" b="1" dirty="0"/>
              <a:t>3. Waarom denk je dat drinkwater zo goedkoop is?</a:t>
            </a:r>
          </a:p>
          <a:p>
            <a:r>
              <a:rPr lang="nl-NL" dirty="0"/>
              <a:t>Omdat drinkwater een </a:t>
            </a:r>
            <a:r>
              <a:rPr lang="nl-NL" b="0" u="sng" dirty="0"/>
              <a:t>basisbehoefte</a:t>
            </a:r>
            <a:r>
              <a:rPr lang="nl-NL" dirty="0"/>
              <a:t> is. Iedereen moet water kunnen betalen om te kunnen leven. Daarom zorgt de overheid ervoor dat waterbedrijven zoals Dunea het water zo goedkoop mogelijk leveren. Het doel is niet om winst te maken, maar om iedereen veilig en schoon drinkwater te geven. </a:t>
            </a:r>
          </a:p>
          <a:p>
            <a:endParaRPr lang="nl-NL" dirty="0"/>
          </a:p>
          <a:p>
            <a:r>
              <a:rPr lang="nl-NL" dirty="0">
                <a:solidFill>
                  <a:srgbClr val="FF0000"/>
                </a:solidFill>
              </a:rPr>
              <a:t>Opdracht - Vroeger en nu</a:t>
            </a:r>
            <a:br>
              <a:rPr lang="nl-NL" dirty="0"/>
            </a:br>
            <a:r>
              <a:rPr lang="nl-NL" b="1" dirty="0"/>
              <a:t>Wat moest je vroeger doen om water te krijgen?</a:t>
            </a:r>
          </a:p>
          <a:p>
            <a:r>
              <a:rPr lang="nl-NL" dirty="0"/>
              <a:t>Vroeger moesten mensen water halen bij een waterput, een pomp of een rivier. Ze moesten het water zelf omhoog halen en in emmers of kruiken naar huis dragen.</a:t>
            </a:r>
          </a:p>
          <a:p>
            <a:br>
              <a:rPr lang="nl-NL" dirty="0"/>
            </a:br>
            <a:r>
              <a:rPr lang="nl-NL" b="1" dirty="0"/>
              <a:t>Wat moet je nu doen om water te krijgen?</a:t>
            </a:r>
          </a:p>
          <a:p>
            <a:r>
              <a:rPr lang="nl-NL" dirty="0"/>
              <a:t>Nu hoef je alleen maar de kraan open te draaien. Het water komt vanzelf uit de leiding in huis.</a:t>
            </a:r>
          </a:p>
          <a:p>
            <a:br>
              <a:rPr lang="nl-NL" dirty="0"/>
            </a:br>
            <a:r>
              <a:rPr lang="nl-NL" b="1" dirty="0"/>
              <a:t>Wie heeft het makkelijker? Leg je antwoord uit in 1–2 zinnen.</a:t>
            </a:r>
          </a:p>
          <a:p>
            <a:r>
              <a:rPr lang="nl-NL" dirty="0"/>
              <a:t>Mensen van nu hebben het veel makkelijker. Ze krijgen schoon drinkwater meteen uit de kraan, zonder te sjouwen of ver te lopen.</a:t>
            </a:r>
          </a:p>
          <a:p>
            <a:br>
              <a:rPr lang="nl-NL" dirty="0"/>
            </a:br>
            <a:r>
              <a:rPr lang="nl-NL" b="1" dirty="0"/>
              <a:t>Stel je voor: er komt geen water meer uit de kraan. Wat zou dat betekenen?</a:t>
            </a:r>
          </a:p>
          <a:p>
            <a:r>
              <a:rPr lang="nl-NL" dirty="0"/>
              <a:t>Dan kun je niet meer douchen, koken, drinken of het toilet doorspoelen. Het dagelijks leven zou snel stilvallen en mensen zouden water moeten gaan halen of opslaan om te kunnen overleven.</a:t>
            </a:r>
          </a:p>
          <a:p>
            <a:endParaRPr lang="nl-NL" dirty="0"/>
          </a:p>
          <a:p>
            <a:endParaRPr lang="nl-NL" b="0" dirty="0"/>
          </a:p>
        </p:txBody>
      </p:sp>
      <p:sp>
        <p:nvSpPr>
          <p:cNvPr id="4" name="Tijdelijke aanduiding voor dianummer 3">
            <a:extLst>
              <a:ext uri="{FF2B5EF4-FFF2-40B4-BE49-F238E27FC236}">
                <a16:creationId xmlns:a16="http://schemas.microsoft.com/office/drawing/2014/main" id="{9F309D00-76A4-579E-1F74-71BF32FA892B}"/>
              </a:ext>
            </a:extLst>
          </p:cNvPr>
          <p:cNvSpPr>
            <a:spLocks noGrp="1"/>
          </p:cNvSpPr>
          <p:nvPr>
            <p:ph type="sldNum" sz="quarter" idx="5"/>
          </p:nvPr>
        </p:nvSpPr>
        <p:spPr/>
        <p:txBody>
          <a:bodyPr/>
          <a:lstStyle/>
          <a:p>
            <a:fld id="{51F63A3C-C126-114D-B26C-82DF60E565B4}" type="slidenum">
              <a:rPr lang="nl-NL" smtClean="0"/>
              <a:t>10</a:t>
            </a:fld>
            <a:endParaRPr lang="nl-NL"/>
          </a:p>
        </p:txBody>
      </p:sp>
    </p:spTree>
    <p:extLst>
      <p:ext uri="{BB962C8B-B14F-4D97-AF65-F5344CB8AC3E}">
        <p14:creationId xmlns:p14="http://schemas.microsoft.com/office/powerpoint/2010/main" val="2877274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507CF-0F0E-F4CD-6517-F824BC00444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38107B-9CDC-DE25-4B82-D557AA43652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71F098D-2985-F4AD-76A3-2F4C284D6526}"/>
              </a:ext>
            </a:extLst>
          </p:cNvPr>
          <p:cNvSpPr>
            <a:spLocks noGrp="1"/>
          </p:cNvSpPr>
          <p:nvPr>
            <p:ph type="body" idx="1"/>
          </p:nvPr>
        </p:nvSpPr>
        <p:spPr/>
        <p:txBody>
          <a:bodyPr/>
          <a:lstStyle/>
          <a:p>
            <a:r>
              <a:rPr lang="nl-NL" sz="1200" kern="1200" dirty="0">
                <a:solidFill>
                  <a:schemeClr val="tx1"/>
                </a:solidFill>
                <a:effectLst/>
                <a:latin typeface="+mn-lt"/>
                <a:ea typeface="+mn-ea"/>
                <a:cs typeface="+mn-cs"/>
              </a:rPr>
              <a:t>Laat de leerlingen de filmpjes bekijken en het schema invullen.</a:t>
            </a:r>
          </a:p>
          <a:p>
            <a:r>
              <a:rPr lang="nl-NL" sz="1200" kern="1200" dirty="0">
                <a:solidFill>
                  <a:schemeClr val="tx1"/>
                </a:solidFill>
                <a:effectLst/>
                <a:latin typeface="+mn-lt"/>
                <a:ea typeface="+mn-ea"/>
                <a:cs typeface="+mn-cs"/>
              </a:rPr>
              <a:t>Op bladzijde 11 staat nog een extra loopbaanopdracht.</a:t>
            </a:r>
          </a:p>
          <a:p>
            <a:endParaRPr lang="nl-NL" b="0" dirty="0"/>
          </a:p>
        </p:txBody>
      </p:sp>
      <p:sp>
        <p:nvSpPr>
          <p:cNvPr id="4" name="Tijdelijke aanduiding voor dianummer 3">
            <a:extLst>
              <a:ext uri="{FF2B5EF4-FFF2-40B4-BE49-F238E27FC236}">
                <a16:creationId xmlns:a16="http://schemas.microsoft.com/office/drawing/2014/main" id="{4B6C8A20-8836-B639-05C9-94B3B01C12B4}"/>
              </a:ext>
            </a:extLst>
          </p:cNvPr>
          <p:cNvSpPr>
            <a:spLocks noGrp="1"/>
          </p:cNvSpPr>
          <p:nvPr>
            <p:ph type="sldNum" sz="quarter" idx="5"/>
          </p:nvPr>
        </p:nvSpPr>
        <p:spPr/>
        <p:txBody>
          <a:bodyPr/>
          <a:lstStyle/>
          <a:p>
            <a:fld id="{51F63A3C-C126-114D-B26C-82DF60E565B4}" type="slidenum">
              <a:rPr lang="nl-NL" smtClean="0"/>
              <a:t>11</a:t>
            </a:fld>
            <a:endParaRPr lang="nl-NL"/>
          </a:p>
        </p:txBody>
      </p:sp>
    </p:spTree>
    <p:extLst>
      <p:ext uri="{BB962C8B-B14F-4D97-AF65-F5344CB8AC3E}">
        <p14:creationId xmlns:p14="http://schemas.microsoft.com/office/powerpoint/2010/main" val="4093538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3A13F-C36C-7923-A124-467F0DACF4C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50705CC-5B52-C1DA-A46B-4A73F2DCD9B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30ECD26-CC76-5C01-2923-356D68936A93}"/>
              </a:ext>
            </a:extLst>
          </p:cNvPr>
          <p:cNvSpPr>
            <a:spLocks noGrp="1"/>
          </p:cNvSpPr>
          <p:nvPr>
            <p:ph type="body" idx="1"/>
          </p:nvPr>
        </p:nvSpPr>
        <p:spPr/>
        <p:txBody>
          <a:bodyPr/>
          <a:lstStyle/>
          <a:p>
            <a:r>
              <a:rPr lang="nl-NL" sz="1200" b="0" kern="1200" dirty="0">
                <a:solidFill>
                  <a:schemeClr val="tx1"/>
                </a:solidFill>
                <a:effectLst/>
                <a:latin typeface="+mn-lt"/>
                <a:ea typeface="+mn-ea"/>
                <a:cs typeface="+mn-cs"/>
              </a:rPr>
              <a:t>Ga aan de slag met het practicum. Dit kun je in 1 of 2 lesuren plannen.</a:t>
            </a:r>
          </a:p>
          <a:p>
            <a:r>
              <a:rPr lang="nl-NL" sz="1200" b="0" kern="1200" dirty="0">
                <a:solidFill>
                  <a:schemeClr val="tx1"/>
                </a:solidFill>
                <a:effectLst/>
                <a:latin typeface="+mn-lt"/>
                <a:ea typeface="+mn-ea"/>
                <a:cs typeface="+mn-cs"/>
              </a:rPr>
              <a:t>Hiervoor is nog een beoordelingsmodel beschikbaar om het werk van de leerlingen te beoordelen (optioneel). Deze staat hieronder.</a:t>
            </a:r>
            <a:br>
              <a:rPr lang="nl-NL" sz="1200" b="0" kern="1200" dirty="0">
                <a:solidFill>
                  <a:schemeClr val="tx1"/>
                </a:solidFill>
                <a:effectLst/>
                <a:latin typeface="+mn-lt"/>
                <a:ea typeface="+mn-ea"/>
                <a:cs typeface="+mn-cs"/>
              </a:rPr>
            </a:br>
            <a:br>
              <a:rPr lang="nl-NL" sz="1200" b="0" kern="1200" dirty="0">
                <a:solidFill>
                  <a:schemeClr val="tx1"/>
                </a:solidFill>
                <a:effectLst/>
                <a:latin typeface="+mn-lt"/>
                <a:ea typeface="+mn-ea"/>
                <a:cs typeface="+mn-cs"/>
              </a:rPr>
            </a:br>
            <a:r>
              <a:rPr lang="nl-NL" sz="1200" b="1" kern="1200" dirty="0">
                <a:solidFill>
                  <a:schemeClr val="tx1"/>
                </a:solidFill>
                <a:effectLst/>
                <a:latin typeface="+mn-lt"/>
                <a:ea typeface="+mn-ea"/>
                <a:cs typeface="+mn-cs"/>
              </a:rPr>
              <a:t>STAP 5 - Belangrijk is de conclusie die de leerlingen trekken in het practicum:</a:t>
            </a:r>
            <a:br>
              <a:rPr lang="nl-NL" sz="1200" b="0" kern="1200" dirty="0">
                <a:solidFill>
                  <a:schemeClr val="tx1"/>
                </a:solidFill>
                <a:effectLst/>
                <a:latin typeface="+mn-lt"/>
                <a:ea typeface="+mn-ea"/>
                <a:cs typeface="+mn-cs"/>
              </a:rPr>
            </a:br>
            <a:r>
              <a:rPr lang="nl-NL" dirty="0"/>
              <a:t>Door het water eerst te zeven, daarna te beluchten en vervolgens door verschillende lagen te filteren, wordt het water steeds schoner.</a:t>
            </a:r>
            <a:br>
              <a:rPr lang="nl-NL" dirty="0"/>
            </a:br>
            <a:r>
              <a:rPr lang="nl-NL" dirty="0"/>
              <a:t>De meeste verbetering zie je na de zand- en koollagen.</a:t>
            </a:r>
            <a:br>
              <a:rPr lang="nl-NL" dirty="0"/>
            </a:br>
            <a:r>
              <a:rPr lang="nl-NL" dirty="0"/>
              <a:t>Meerdere stappen achter elkaar werken beter dan één stap.</a:t>
            </a:r>
          </a:p>
          <a:p>
            <a:r>
              <a:rPr lang="nl-NL" dirty="0"/>
              <a:t>(Leerlingen mogen dit ook korter opschrijven.)</a:t>
            </a:r>
          </a:p>
          <a:p>
            <a:endParaRPr lang="nl-NL" sz="1200" b="0" kern="1200" dirty="0">
              <a:solidFill>
                <a:schemeClr val="tx1"/>
              </a:solidFill>
              <a:effectLst/>
              <a:latin typeface="+mn-lt"/>
              <a:ea typeface="+mn-ea"/>
              <a:cs typeface="+mn-cs"/>
            </a:endParaRPr>
          </a:p>
          <a:p>
            <a:r>
              <a:rPr lang="nl-NL" sz="1200" b="1" kern="1200" dirty="0">
                <a:solidFill>
                  <a:schemeClr val="tx1"/>
                </a:solidFill>
                <a:effectLst/>
                <a:latin typeface="+mn-lt"/>
                <a:ea typeface="+mn-ea"/>
                <a:cs typeface="+mn-cs"/>
              </a:rPr>
              <a:t>STAP 6 – Koppeling met DUNEA</a:t>
            </a:r>
            <a:br>
              <a:rPr lang="nl-NL" sz="1200" b="1" kern="1200" dirty="0">
                <a:solidFill>
                  <a:schemeClr val="tx1"/>
                </a:solidFill>
                <a:effectLst/>
                <a:latin typeface="+mn-lt"/>
                <a:ea typeface="+mn-ea"/>
                <a:cs typeface="+mn-cs"/>
              </a:rPr>
            </a:br>
            <a:r>
              <a:rPr lang="nl-NL" b="1" dirty="0"/>
              <a:t>Welke stappen lijken op echte zuiveringsstappen van Dunea?</a:t>
            </a:r>
          </a:p>
          <a:p>
            <a:r>
              <a:rPr lang="nl-NL" b="0" dirty="0"/>
              <a:t>Grof zeven = voorzuivering</a:t>
            </a:r>
          </a:p>
          <a:p>
            <a:r>
              <a:rPr lang="nl-NL" b="0" dirty="0"/>
              <a:t>Zandlagen = duinfiltratie / zandfilters</a:t>
            </a:r>
          </a:p>
          <a:p>
            <a:r>
              <a:rPr lang="nl-NL" b="0" dirty="0"/>
              <a:t>Beluchten = beluchting (cascades)</a:t>
            </a:r>
          </a:p>
          <a:p>
            <a:r>
              <a:rPr lang="nl-NL" b="0" dirty="0"/>
              <a:t>Koollaag = actief kool</a:t>
            </a:r>
          </a:p>
          <a:p>
            <a:endParaRPr lang="nl-NL" sz="1200" b="0" kern="1200" dirty="0">
              <a:solidFill>
                <a:schemeClr val="tx1"/>
              </a:solidFill>
              <a:effectLst/>
              <a:latin typeface="+mn-lt"/>
              <a:ea typeface="+mn-ea"/>
              <a:cs typeface="+mn-cs"/>
            </a:endParaRPr>
          </a:p>
          <a:p>
            <a:r>
              <a:rPr lang="nl-NL" b="1" dirty="0"/>
              <a:t>Waarom gebruiken drinkwaterbedrijven meerdere filters achter elkaar?</a:t>
            </a:r>
          </a:p>
          <a:p>
            <a:r>
              <a:rPr lang="nl-NL" dirty="0"/>
              <a:t>Omdat één filter niet genoeg is om al het vuil uit het water te halen.</a:t>
            </a:r>
            <a:br>
              <a:rPr lang="nl-NL" dirty="0"/>
            </a:br>
            <a:r>
              <a:rPr lang="nl-NL" dirty="0"/>
              <a:t>Elke stap haalt een ander soort vuil uit het water.</a:t>
            </a:r>
          </a:p>
          <a:p>
            <a:br>
              <a:rPr lang="nl-NL" dirty="0"/>
            </a:br>
            <a:r>
              <a:rPr lang="nl-NL" b="1" dirty="0"/>
              <a:t>Wat ontdekte je over natuurlijke en technische filters?</a:t>
            </a:r>
          </a:p>
          <a:p>
            <a:r>
              <a:rPr lang="nl-NL" dirty="0"/>
              <a:t>Natuurlijke filters zoals zand werken langzaam en halen vuildeeltjes uit het water.</a:t>
            </a:r>
            <a:br>
              <a:rPr lang="nl-NL" dirty="0"/>
            </a:br>
            <a:r>
              <a:rPr lang="nl-NL" dirty="0"/>
              <a:t>Technische filters zoals actief kool en beluchting helpen vooral bij geur, kleur en stoffen in het water.</a:t>
            </a:r>
            <a:br>
              <a:rPr lang="nl-NL" dirty="0"/>
            </a:br>
            <a:r>
              <a:rPr lang="nl-NL" dirty="0"/>
              <a:t>Samen werken ze het best.</a:t>
            </a:r>
          </a:p>
          <a:p>
            <a:br>
              <a:rPr lang="nl-NL" sz="1200" b="0" kern="1200" dirty="0">
                <a:solidFill>
                  <a:schemeClr val="tx1"/>
                </a:solidFill>
                <a:effectLst/>
                <a:latin typeface="+mn-lt"/>
                <a:ea typeface="+mn-ea"/>
                <a:cs typeface="+mn-cs"/>
              </a:rPr>
            </a:br>
            <a:endParaRPr lang="nl-NL" sz="1200" b="0" kern="1200" dirty="0">
              <a:solidFill>
                <a:schemeClr val="tx1"/>
              </a:solidFill>
              <a:effectLst/>
              <a:latin typeface="+mn-lt"/>
              <a:ea typeface="+mn-ea"/>
              <a:cs typeface="+mn-cs"/>
            </a:endParaRPr>
          </a:p>
          <a:p>
            <a:endParaRPr lang="nl-NL" sz="1200" b="0" kern="1200" dirty="0">
              <a:solidFill>
                <a:schemeClr val="tx1"/>
              </a:solidFill>
              <a:effectLst/>
              <a:latin typeface="+mn-lt"/>
              <a:ea typeface="+mn-ea"/>
              <a:cs typeface="+mn-cs"/>
            </a:endParaRPr>
          </a:p>
          <a:p>
            <a:r>
              <a:rPr lang="en-US" sz="1200" b="1" kern="1200" dirty="0" err="1">
                <a:solidFill>
                  <a:schemeClr val="tx1"/>
                </a:solidFill>
                <a:effectLst/>
                <a:latin typeface="+mn-lt"/>
                <a:ea typeface="+mn-ea"/>
                <a:cs typeface="+mn-cs"/>
              </a:rPr>
              <a:t>Beoordelingsschema</a:t>
            </a:r>
            <a:r>
              <a:rPr lang="en-US" sz="1200" b="1" kern="1200" dirty="0">
                <a:solidFill>
                  <a:schemeClr val="tx1"/>
                </a:solidFill>
                <a:effectLst/>
                <a:latin typeface="+mn-lt"/>
                <a:ea typeface="+mn-ea"/>
                <a:cs typeface="+mn-cs"/>
              </a:rPr>
              <a:t> – Practicum </a:t>
            </a:r>
            <a:r>
              <a:rPr lang="en-US" sz="1200" b="1" kern="1200" dirty="0" err="1">
                <a:solidFill>
                  <a:schemeClr val="tx1"/>
                </a:solidFill>
                <a:effectLst/>
                <a:latin typeface="+mn-lt"/>
                <a:ea typeface="+mn-ea"/>
                <a:cs typeface="+mn-cs"/>
              </a:rPr>
              <a:t>Zuiveringsproces</a:t>
            </a:r>
            <a:r>
              <a:rPr lang="en-US" sz="1200" b="1" kern="1200" dirty="0">
                <a:solidFill>
                  <a:schemeClr val="tx1"/>
                </a:solidFill>
                <a:effectLst/>
                <a:latin typeface="+mn-lt"/>
                <a:ea typeface="+mn-ea"/>
                <a:cs typeface="+mn-cs"/>
              </a:rPr>
              <a:t> </a:t>
            </a:r>
            <a:endParaRPr lang="nl-NL" sz="1200" b="1"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Totaal</a:t>
            </a:r>
            <a:r>
              <a:rPr lang="en-US" sz="1200" kern="1200" dirty="0">
                <a:solidFill>
                  <a:schemeClr val="tx1"/>
                </a:solidFill>
                <a:effectLst/>
                <a:latin typeface="+mn-lt"/>
                <a:ea typeface="+mn-ea"/>
                <a:cs typeface="+mn-cs"/>
              </a:rPr>
              <a:t>: 10 </a:t>
            </a:r>
            <a:r>
              <a:rPr lang="en-US" sz="1200" kern="1200" dirty="0" err="1">
                <a:solidFill>
                  <a:schemeClr val="tx1"/>
                </a:solidFill>
                <a:effectLst/>
                <a:latin typeface="+mn-lt"/>
                <a:ea typeface="+mn-ea"/>
                <a:cs typeface="+mn-cs"/>
              </a:rPr>
              <a:t>punten</a:t>
            </a:r>
            <a:br>
              <a:rPr lang="en-US" sz="1200" kern="1200" dirty="0">
                <a:solidFill>
                  <a:schemeClr val="tx1"/>
                </a:solidFill>
                <a:effectLst/>
                <a:latin typeface="+mn-lt"/>
                <a:ea typeface="+mn-ea"/>
                <a:cs typeface="+mn-cs"/>
              </a:rPr>
            </a:br>
            <a:endParaRPr lang="nl-NL"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1. </a:t>
            </a:r>
            <a:r>
              <a:rPr lang="en-US" sz="1200" b="1" kern="1200" dirty="0" err="1">
                <a:solidFill>
                  <a:schemeClr val="tx1"/>
                </a:solidFill>
                <a:effectLst/>
                <a:latin typeface="+mn-lt"/>
                <a:ea typeface="+mn-ea"/>
                <a:cs typeface="+mn-cs"/>
              </a:rPr>
              <a:t>Uitvoering</a:t>
            </a:r>
            <a:r>
              <a:rPr lang="en-US" sz="1200" b="1" kern="1200" dirty="0">
                <a:solidFill>
                  <a:schemeClr val="tx1"/>
                </a:solidFill>
                <a:effectLst/>
                <a:latin typeface="+mn-lt"/>
                <a:ea typeface="+mn-ea"/>
                <a:cs typeface="+mn-cs"/>
              </a:rPr>
              <a:t> practicum (3 </a:t>
            </a:r>
            <a:r>
              <a:rPr lang="en-US" sz="1200" b="1" kern="1200" dirty="0" err="1">
                <a:solidFill>
                  <a:schemeClr val="tx1"/>
                </a:solidFill>
                <a:effectLst/>
                <a:latin typeface="+mn-lt"/>
                <a:ea typeface="+mn-ea"/>
                <a:cs typeface="+mn-cs"/>
              </a:rPr>
              <a:t>punten</a:t>
            </a:r>
            <a:r>
              <a:rPr lang="en-US" sz="1200" b="1" kern="1200" dirty="0">
                <a:solidFill>
                  <a:schemeClr val="tx1"/>
                </a:solidFill>
                <a:effectLst/>
                <a:latin typeface="+mn-lt"/>
                <a:ea typeface="+mn-ea"/>
                <a:cs typeface="+mn-cs"/>
              </a:rPr>
              <a:t>)</a:t>
            </a:r>
            <a:endParaRPr lang="nl-NL" sz="1200" b="1"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Filter is </a:t>
            </a:r>
            <a:r>
              <a:rPr lang="en-US" sz="1200" kern="1200" dirty="0" err="1">
                <a:solidFill>
                  <a:schemeClr val="tx1"/>
                </a:solidFill>
                <a:effectLst/>
                <a:latin typeface="+mn-lt"/>
                <a:ea typeface="+mn-ea"/>
                <a:cs typeface="+mn-cs"/>
              </a:rPr>
              <a:t>volgens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stappen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gebouwd</a:t>
            </a:r>
            <a:r>
              <a:rPr lang="en-US" sz="1200" kern="1200" dirty="0">
                <a:solidFill>
                  <a:schemeClr val="tx1"/>
                </a:solidFill>
                <a:effectLst/>
                <a:latin typeface="+mn-lt"/>
                <a:ea typeface="+mn-ea"/>
                <a:cs typeface="+mn-cs"/>
              </a:rPr>
              <a:t> – 1 punt</a:t>
            </a:r>
            <a:endParaRPr lang="nl-NL"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Water is </a:t>
            </a:r>
            <a:r>
              <a:rPr lang="en-US" sz="1200" kern="1200" dirty="0" err="1">
                <a:solidFill>
                  <a:schemeClr val="tx1"/>
                </a:solidFill>
                <a:effectLst/>
                <a:latin typeface="+mn-lt"/>
                <a:ea typeface="+mn-ea"/>
                <a:cs typeface="+mn-cs"/>
              </a:rPr>
              <a:t>gezeefd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belucht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gefilterd</a:t>
            </a:r>
            <a:r>
              <a:rPr lang="en-US" sz="1200" kern="1200" dirty="0">
                <a:solidFill>
                  <a:schemeClr val="tx1"/>
                </a:solidFill>
                <a:effectLst/>
                <a:latin typeface="+mn-lt"/>
                <a:ea typeface="+mn-ea"/>
                <a:cs typeface="+mn-cs"/>
              </a:rPr>
              <a:t> – 1 punt</a:t>
            </a:r>
            <a:endParaRPr lang="nl-NL"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Leerling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werkt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actief</a:t>
            </a:r>
            <a:r>
              <a:rPr lang="en-US" sz="1200" kern="1200" dirty="0">
                <a:solidFill>
                  <a:schemeClr val="tx1"/>
                </a:solidFill>
                <a:effectLst/>
                <a:latin typeface="+mn-lt"/>
                <a:ea typeface="+mn-ea"/>
                <a:cs typeface="+mn-cs"/>
              </a:rPr>
              <a:t> mee in het </a:t>
            </a:r>
            <a:r>
              <a:rPr lang="en-US" sz="1200" kern="1200" dirty="0" err="1">
                <a:solidFill>
                  <a:schemeClr val="tx1"/>
                </a:solidFill>
                <a:effectLst/>
                <a:latin typeface="+mn-lt"/>
                <a:ea typeface="+mn-ea"/>
                <a:cs typeface="+mn-cs"/>
              </a:rPr>
              <a:t>groepje</a:t>
            </a:r>
            <a:r>
              <a:rPr lang="en-US" sz="1200" kern="1200" dirty="0">
                <a:solidFill>
                  <a:schemeClr val="tx1"/>
                </a:solidFill>
                <a:effectLst/>
                <a:latin typeface="+mn-lt"/>
                <a:ea typeface="+mn-ea"/>
                <a:cs typeface="+mn-cs"/>
              </a:rPr>
              <a:t> – 1 punt</a:t>
            </a:r>
            <a:endParaRPr lang="nl-NL" sz="1200" kern="1200" dirty="0">
              <a:solidFill>
                <a:schemeClr val="tx1"/>
              </a:solidFill>
              <a:effectLst/>
              <a:latin typeface="+mn-lt"/>
              <a:ea typeface="+mn-ea"/>
              <a:cs typeface="+mn-cs"/>
            </a:endParaRPr>
          </a:p>
          <a:p>
            <a:br>
              <a:rPr lang="en-US" sz="1200" b="1"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2. </a:t>
            </a:r>
            <a:r>
              <a:rPr lang="en-US" sz="1200" b="1" kern="1200" dirty="0" err="1">
                <a:solidFill>
                  <a:schemeClr val="tx1"/>
                </a:solidFill>
                <a:effectLst/>
                <a:latin typeface="+mn-lt"/>
                <a:ea typeface="+mn-ea"/>
                <a:cs typeface="+mn-cs"/>
              </a:rPr>
              <a:t>Waarnemingen</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invullen</a:t>
            </a:r>
            <a:r>
              <a:rPr lang="en-US" sz="1200" b="1" kern="1200" dirty="0">
                <a:solidFill>
                  <a:schemeClr val="tx1"/>
                </a:solidFill>
                <a:effectLst/>
                <a:latin typeface="+mn-lt"/>
                <a:ea typeface="+mn-ea"/>
                <a:cs typeface="+mn-cs"/>
              </a:rPr>
              <a:t> (3 </a:t>
            </a:r>
            <a:r>
              <a:rPr lang="en-US" sz="1200" b="1" kern="1200" dirty="0" err="1">
                <a:solidFill>
                  <a:schemeClr val="tx1"/>
                </a:solidFill>
                <a:effectLst/>
                <a:latin typeface="+mn-lt"/>
                <a:ea typeface="+mn-ea"/>
                <a:cs typeface="+mn-cs"/>
              </a:rPr>
              <a:t>punten</a:t>
            </a:r>
            <a:r>
              <a:rPr lang="en-US" sz="1200" b="1" kern="1200" dirty="0">
                <a:solidFill>
                  <a:schemeClr val="tx1"/>
                </a:solidFill>
                <a:effectLst/>
                <a:latin typeface="+mn-lt"/>
                <a:ea typeface="+mn-ea"/>
                <a:cs typeface="+mn-cs"/>
              </a:rPr>
              <a:t>)</a:t>
            </a:r>
            <a:endParaRPr lang="nl-NL" sz="1200" b="1"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Waarnemingen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origineel</a:t>
            </a:r>
            <a:r>
              <a:rPr lang="en-US" sz="1200" kern="1200" dirty="0">
                <a:solidFill>
                  <a:schemeClr val="tx1"/>
                </a:solidFill>
                <a:effectLst/>
                <a:latin typeface="+mn-lt"/>
                <a:ea typeface="+mn-ea"/>
                <a:cs typeface="+mn-cs"/>
              </a:rPr>
              <a:t> water </a:t>
            </a:r>
            <a:r>
              <a:rPr lang="en-US" sz="1200" kern="1200" dirty="0" err="1">
                <a:solidFill>
                  <a:schemeClr val="tx1"/>
                </a:solidFill>
                <a:effectLst/>
                <a:latin typeface="+mn-lt"/>
                <a:ea typeface="+mn-ea"/>
                <a:cs typeface="+mn-cs"/>
              </a:rPr>
              <a:t>ingevuld</a:t>
            </a:r>
            <a:r>
              <a:rPr lang="en-US" sz="1200" kern="1200" dirty="0">
                <a:solidFill>
                  <a:schemeClr val="tx1"/>
                </a:solidFill>
                <a:effectLst/>
                <a:latin typeface="+mn-lt"/>
                <a:ea typeface="+mn-ea"/>
                <a:cs typeface="+mn-cs"/>
              </a:rPr>
              <a:t> – 1 punt</a:t>
            </a:r>
            <a:endParaRPr lang="nl-NL"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Waarnemingen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gezeefd</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belucht</a:t>
            </a:r>
            <a:r>
              <a:rPr lang="en-US" sz="1200" kern="1200" dirty="0">
                <a:solidFill>
                  <a:schemeClr val="tx1"/>
                </a:solidFill>
                <a:effectLst/>
                <a:latin typeface="+mn-lt"/>
                <a:ea typeface="+mn-ea"/>
                <a:cs typeface="+mn-cs"/>
              </a:rPr>
              <a:t> water </a:t>
            </a:r>
            <a:r>
              <a:rPr lang="en-US" sz="1200" kern="1200" dirty="0" err="1">
                <a:solidFill>
                  <a:schemeClr val="tx1"/>
                </a:solidFill>
                <a:effectLst/>
                <a:latin typeface="+mn-lt"/>
                <a:ea typeface="+mn-ea"/>
                <a:cs typeface="+mn-cs"/>
              </a:rPr>
              <a:t>ingevuld</a:t>
            </a:r>
            <a:r>
              <a:rPr lang="en-US" sz="1200" kern="1200" dirty="0">
                <a:solidFill>
                  <a:schemeClr val="tx1"/>
                </a:solidFill>
                <a:effectLst/>
                <a:latin typeface="+mn-lt"/>
                <a:ea typeface="+mn-ea"/>
                <a:cs typeface="+mn-cs"/>
              </a:rPr>
              <a:t> – 1 punt</a:t>
            </a:r>
            <a:endParaRPr lang="nl-NL"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Waarnemingen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gefilterd</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aangepast</a:t>
            </a:r>
            <a:r>
              <a:rPr lang="en-US" sz="1200" kern="1200" dirty="0">
                <a:solidFill>
                  <a:schemeClr val="tx1"/>
                </a:solidFill>
                <a:effectLst/>
                <a:latin typeface="+mn-lt"/>
                <a:ea typeface="+mn-ea"/>
                <a:cs typeface="+mn-cs"/>
              </a:rPr>
              <a:t> filter </a:t>
            </a:r>
            <a:r>
              <a:rPr lang="en-US" sz="1200" kern="1200" dirty="0" err="1">
                <a:solidFill>
                  <a:schemeClr val="tx1"/>
                </a:solidFill>
                <a:effectLst/>
                <a:latin typeface="+mn-lt"/>
                <a:ea typeface="+mn-ea"/>
                <a:cs typeface="+mn-cs"/>
              </a:rPr>
              <a:t>ingevuld</a:t>
            </a:r>
            <a:r>
              <a:rPr lang="en-US" sz="1200" kern="1200" dirty="0">
                <a:solidFill>
                  <a:schemeClr val="tx1"/>
                </a:solidFill>
                <a:effectLst/>
                <a:latin typeface="+mn-lt"/>
                <a:ea typeface="+mn-ea"/>
                <a:cs typeface="+mn-cs"/>
              </a:rPr>
              <a:t> – 1 punt</a:t>
            </a:r>
            <a:endParaRPr lang="nl-NL" sz="1200" kern="1200" dirty="0">
              <a:solidFill>
                <a:schemeClr val="tx1"/>
              </a:solidFill>
              <a:effectLst/>
              <a:latin typeface="+mn-lt"/>
              <a:ea typeface="+mn-ea"/>
              <a:cs typeface="+mn-cs"/>
            </a:endParaRPr>
          </a:p>
          <a:p>
            <a:br>
              <a:rPr lang="en-US" sz="1200" b="1"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3. </a:t>
            </a:r>
            <a:r>
              <a:rPr lang="en-US" sz="1200" b="1" kern="1200" dirty="0" err="1">
                <a:solidFill>
                  <a:schemeClr val="tx1"/>
                </a:solidFill>
                <a:effectLst/>
                <a:latin typeface="+mn-lt"/>
                <a:ea typeface="+mn-ea"/>
                <a:cs typeface="+mn-cs"/>
              </a:rPr>
              <a:t>Aanpassing</a:t>
            </a:r>
            <a:r>
              <a:rPr lang="en-US" sz="1200" b="1" kern="1200" dirty="0">
                <a:solidFill>
                  <a:schemeClr val="tx1"/>
                </a:solidFill>
                <a:effectLst/>
                <a:latin typeface="+mn-lt"/>
                <a:ea typeface="+mn-ea"/>
                <a:cs typeface="+mn-cs"/>
              </a:rPr>
              <a:t> filter (2 </a:t>
            </a:r>
            <a:r>
              <a:rPr lang="en-US" sz="1200" b="1" kern="1200" dirty="0" err="1">
                <a:solidFill>
                  <a:schemeClr val="tx1"/>
                </a:solidFill>
                <a:effectLst/>
                <a:latin typeface="+mn-lt"/>
                <a:ea typeface="+mn-ea"/>
                <a:cs typeface="+mn-cs"/>
              </a:rPr>
              <a:t>punten</a:t>
            </a:r>
            <a:r>
              <a:rPr lang="en-US" sz="1200" b="1" kern="1200" dirty="0">
                <a:solidFill>
                  <a:schemeClr val="tx1"/>
                </a:solidFill>
                <a:effectLst/>
                <a:latin typeface="+mn-lt"/>
                <a:ea typeface="+mn-ea"/>
                <a:cs typeface="+mn-cs"/>
              </a:rPr>
              <a:t>)</a:t>
            </a:r>
            <a:endParaRPr lang="nl-NL" sz="1200" b="1"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1 </a:t>
            </a:r>
            <a:r>
              <a:rPr lang="en-US" sz="1200" kern="1200" dirty="0" err="1">
                <a:solidFill>
                  <a:schemeClr val="tx1"/>
                </a:solidFill>
                <a:effectLst/>
                <a:latin typeface="+mn-lt"/>
                <a:ea typeface="+mn-ea"/>
                <a:cs typeface="+mn-cs"/>
              </a:rPr>
              <a:t>laag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aangepast</a:t>
            </a:r>
            <a:r>
              <a:rPr lang="en-US" sz="1200" kern="1200" dirty="0">
                <a:solidFill>
                  <a:schemeClr val="tx1"/>
                </a:solidFill>
                <a:effectLst/>
                <a:latin typeface="+mn-lt"/>
                <a:ea typeface="+mn-ea"/>
                <a:cs typeface="+mn-cs"/>
              </a:rPr>
              <a:t> – 1 punt</a:t>
            </a:r>
            <a:endParaRPr lang="nl-NL"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Beschrijving</a:t>
            </a:r>
            <a:r>
              <a:rPr lang="en-US" sz="1200" kern="1200" dirty="0">
                <a:solidFill>
                  <a:schemeClr val="tx1"/>
                </a:solidFill>
                <a:effectLst/>
                <a:latin typeface="+mn-lt"/>
                <a:ea typeface="+mn-ea"/>
                <a:cs typeface="+mn-cs"/>
              </a:rPr>
              <a:t> van </a:t>
            </a:r>
            <a:r>
              <a:rPr lang="en-US" sz="1200" kern="1200" dirty="0" err="1">
                <a:solidFill>
                  <a:schemeClr val="tx1"/>
                </a:solidFill>
                <a:effectLst/>
                <a:latin typeface="+mn-lt"/>
                <a:ea typeface="+mn-ea"/>
                <a:cs typeface="+mn-cs"/>
              </a:rPr>
              <a:t>verandering</a:t>
            </a:r>
            <a:r>
              <a:rPr lang="en-US" sz="1200" kern="1200" dirty="0">
                <a:solidFill>
                  <a:schemeClr val="tx1"/>
                </a:solidFill>
                <a:effectLst/>
                <a:latin typeface="+mn-lt"/>
                <a:ea typeface="+mn-ea"/>
                <a:cs typeface="+mn-cs"/>
              </a:rPr>
              <a:t> – 1 punt</a:t>
            </a:r>
            <a:endParaRPr lang="nl-NL" sz="1200" kern="1200" dirty="0">
              <a:solidFill>
                <a:schemeClr val="tx1"/>
              </a:solidFill>
              <a:effectLst/>
              <a:latin typeface="+mn-lt"/>
              <a:ea typeface="+mn-ea"/>
              <a:cs typeface="+mn-cs"/>
            </a:endParaRPr>
          </a:p>
          <a:p>
            <a:br>
              <a:rPr lang="en-US" sz="1200" b="1"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4. </a:t>
            </a:r>
            <a:r>
              <a:rPr lang="en-US" sz="1200" b="1" kern="1200" dirty="0" err="1">
                <a:solidFill>
                  <a:schemeClr val="tx1"/>
                </a:solidFill>
                <a:effectLst/>
                <a:latin typeface="+mn-lt"/>
                <a:ea typeface="+mn-ea"/>
                <a:cs typeface="+mn-cs"/>
              </a:rPr>
              <a:t>Conclusie</a:t>
            </a:r>
            <a:r>
              <a:rPr lang="en-US" sz="1200" b="1" kern="1200" dirty="0">
                <a:solidFill>
                  <a:schemeClr val="tx1"/>
                </a:solidFill>
                <a:effectLst/>
                <a:latin typeface="+mn-lt"/>
                <a:ea typeface="+mn-ea"/>
                <a:cs typeface="+mn-cs"/>
              </a:rPr>
              <a:t> &amp; </a:t>
            </a:r>
            <a:r>
              <a:rPr lang="en-US" sz="1200" b="1" kern="1200" dirty="0" err="1">
                <a:solidFill>
                  <a:schemeClr val="tx1"/>
                </a:solidFill>
                <a:effectLst/>
                <a:latin typeface="+mn-lt"/>
                <a:ea typeface="+mn-ea"/>
                <a:cs typeface="+mn-cs"/>
              </a:rPr>
              <a:t>koppeling</a:t>
            </a:r>
            <a:r>
              <a:rPr lang="en-US" sz="1200" b="1" kern="1200" dirty="0">
                <a:solidFill>
                  <a:schemeClr val="tx1"/>
                </a:solidFill>
                <a:effectLst/>
                <a:latin typeface="+mn-lt"/>
                <a:ea typeface="+mn-ea"/>
                <a:cs typeface="+mn-cs"/>
              </a:rPr>
              <a:t> met Dunea (2 </a:t>
            </a:r>
            <a:r>
              <a:rPr lang="en-US" sz="1200" b="1" kern="1200" dirty="0" err="1">
                <a:solidFill>
                  <a:schemeClr val="tx1"/>
                </a:solidFill>
                <a:effectLst/>
                <a:latin typeface="+mn-lt"/>
                <a:ea typeface="+mn-ea"/>
                <a:cs typeface="+mn-cs"/>
              </a:rPr>
              <a:t>punten</a:t>
            </a:r>
            <a:r>
              <a:rPr lang="en-US" sz="1200" b="1" kern="1200" dirty="0">
                <a:solidFill>
                  <a:schemeClr val="tx1"/>
                </a:solidFill>
                <a:effectLst/>
                <a:latin typeface="+mn-lt"/>
                <a:ea typeface="+mn-ea"/>
                <a:cs typeface="+mn-cs"/>
              </a:rPr>
              <a:t>)</a:t>
            </a:r>
            <a:endParaRPr lang="nl-NL" sz="1200" b="1"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Eenvoudige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conclusie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getrokken</a:t>
            </a:r>
            <a:r>
              <a:rPr lang="en-US" sz="1200" kern="1200" dirty="0">
                <a:solidFill>
                  <a:schemeClr val="tx1"/>
                </a:solidFill>
                <a:effectLst/>
                <a:latin typeface="+mn-lt"/>
                <a:ea typeface="+mn-ea"/>
                <a:cs typeface="+mn-cs"/>
              </a:rPr>
              <a:t> – 1 punt</a:t>
            </a:r>
            <a:endParaRPr lang="nl-NL" sz="1200" kern="1200" dirty="0">
              <a:solidFill>
                <a:schemeClr val="tx1"/>
              </a:solidFill>
              <a:effectLst/>
              <a:latin typeface="+mn-lt"/>
              <a:ea typeface="+mn-ea"/>
              <a:cs typeface="+mn-cs"/>
            </a:endParaRPr>
          </a:p>
          <a:p>
            <a:pPr lvl="0"/>
            <a:r>
              <a:rPr lang="en-US" sz="1200" kern="1200" dirty="0" err="1">
                <a:solidFill>
                  <a:schemeClr val="tx1"/>
                </a:solidFill>
                <a:effectLst/>
                <a:latin typeface="+mn-lt"/>
                <a:ea typeface="+mn-ea"/>
                <a:cs typeface="+mn-cs"/>
              </a:rPr>
              <a:t>Minstens</a:t>
            </a:r>
            <a:r>
              <a:rPr lang="en-US" sz="1200" kern="1200" dirty="0">
                <a:solidFill>
                  <a:schemeClr val="tx1"/>
                </a:solidFill>
                <a:effectLst/>
                <a:latin typeface="+mn-lt"/>
                <a:ea typeface="+mn-ea"/>
                <a:cs typeface="+mn-cs"/>
              </a:rPr>
              <a:t> 1 </a:t>
            </a:r>
            <a:r>
              <a:rPr lang="en-US" sz="1200" kern="1200" dirty="0" err="1">
                <a:solidFill>
                  <a:schemeClr val="tx1"/>
                </a:solidFill>
                <a:effectLst/>
                <a:latin typeface="+mn-lt"/>
                <a:ea typeface="+mn-ea"/>
                <a:cs typeface="+mn-cs"/>
              </a:rPr>
              <a:t>echte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zuiveringsstap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herkend</a:t>
            </a:r>
            <a:r>
              <a:rPr lang="en-US" sz="1200" kern="1200" dirty="0">
                <a:solidFill>
                  <a:schemeClr val="tx1"/>
                </a:solidFill>
                <a:effectLst/>
                <a:latin typeface="+mn-lt"/>
                <a:ea typeface="+mn-ea"/>
                <a:cs typeface="+mn-cs"/>
              </a:rPr>
              <a:t> – 1 punt</a:t>
            </a:r>
            <a:endParaRPr lang="nl-NL" sz="1200"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r>
              <a:rPr lang="en-US" sz="1200" kern="1200" dirty="0" err="1">
                <a:solidFill>
                  <a:schemeClr val="tx1"/>
                </a:solidFill>
                <a:effectLst/>
                <a:latin typeface="+mn-lt"/>
                <a:ea typeface="+mn-ea"/>
                <a:cs typeface="+mn-cs"/>
              </a:rPr>
              <a:t>Voorbeeld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voor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beoordeling</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cesuur</a:t>
            </a:r>
            <a:r>
              <a:rPr lang="en-US" sz="1200" kern="1200" dirty="0">
                <a:solidFill>
                  <a:schemeClr val="tx1"/>
                </a:solidFill>
                <a:effectLst/>
                <a:latin typeface="+mn-lt"/>
                <a:ea typeface="+mn-ea"/>
                <a:cs typeface="+mn-cs"/>
              </a:rPr>
              <a:t>:</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8–10 </a:t>
            </a:r>
            <a:r>
              <a:rPr lang="en-US" sz="1200" kern="1200" dirty="0" err="1">
                <a:solidFill>
                  <a:schemeClr val="tx1"/>
                </a:solidFill>
                <a:effectLst/>
                <a:latin typeface="+mn-lt"/>
                <a:ea typeface="+mn-ea"/>
                <a:cs typeface="+mn-cs"/>
              </a:rPr>
              <a:t>punten</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Goed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6–7 </a:t>
            </a:r>
            <a:r>
              <a:rPr lang="en-US" sz="1200" kern="1200" dirty="0" err="1">
                <a:solidFill>
                  <a:schemeClr val="tx1"/>
                </a:solidFill>
                <a:effectLst/>
                <a:latin typeface="+mn-lt"/>
                <a:ea typeface="+mn-ea"/>
                <a:cs typeface="+mn-cs"/>
              </a:rPr>
              <a:t>punten</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Voldoende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≤5 </a:t>
            </a:r>
            <a:r>
              <a:rPr lang="en-US" sz="1200" kern="1200" dirty="0" err="1">
                <a:solidFill>
                  <a:schemeClr val="tx1"/>
                </a:solidFill>
                <a:effectLst/>
                <a:latin typeface="+mn-lt"/>
                <a:ea typeface="+mn-ea"/>
                <a:cs typeface="+mn-cs"/>
              </a:rPr>
              <a:t>punten</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Onvoldoende</a:t>
            </a:r>
            <a:endParaRPr lang="nl-NL" sz="1200" kern="1200" dirty="0">
              <a:solidFill>
                <a:schemeClr val="tx1"/>
              </a:solidFill>
              <a:effectLst/>
              <a:latin typeface="+mn-lt"/>
              <a:ea typeface="+mn-ea"/>
              <a:cs typeface="+mn-cs"/>
            </a:endParaRPr>
          </a:p>
          <a:p>
            <a:endParaRPr lang="nl-NL" b="0" dirty="0"/>
          </a:p>
        </p:txBody>
      </p:sp>
      <p:sp>
        <p:nvSpPr>
          <p:cNvPr id="4" name="Tijdelijke aanduiding voor dianummer 3">
            <a:extLst>
              <a:ext uri="{FF2B5EF4-FFF2-40B4-BE49-F238E27FC236}">
                <a16:creationId xmlns:a16="http://schemas.microsoft.com/office/drawing/2014/main" id="{17B4C1D0-46CF-DBB8-CF5D-59E61B86477F}"/>
              </a:ext>
            </a:extLst>
          </p:cNvPr>
          <p:cNvSpPr>
            <a:spLocks noGrp="1"/>
          </p:cNvSpPr>
          <p:nvPr>
            <p:ph type="sldNum" sz="quarter" idx="5"/>
          </p:nvPr>
        </p:nvSpPr>
        <p:spPr/>
        <p:txBody>
          <a:bodyPr/>
          <a:lstStyle/>
          <a:p>
            <a:fld id="{51F63A3C-C126-114D-B26C-82DF60E565B4}" type="slidenum">
              <a:rPr lang="nl-NL" smtClean="0"/>
              <a:t>12</a:t>
            </a:fld>
            <a:endParaRPr lang="nl-NL"/>
          </a:p>
        </p:txBody>
      </p:sp>
    </p:spTree>
    <p:extLst>
      <p:ext uri="{BB962C8B-B14F-4D97-AF65-F5344CB8AC3E}">
        <p14:creationId xmlns:p14="http://schemas.microsoft.com/office/powerpoint/2010/main" val="4047111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Extra informatie en materialen:</a:t>
            </a:r>
          </a:p>
          <a:p>
            <a:endParaRPr lang="nl-NL" dirty="0"/>
          </a:p>
          <a:p>
            <a:r>
              <a:rPr lang="nl-NL" dirty="0"/>
              <a:t>Thema 1 – Onderzoeken en materie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u="sng" kern="1200" dirty="0">
                <a:solidFill>
                  <a:schemeClr val="tx1"/>
                </a:solidFill>
                <a:effectLst/>
                <a:latin typeface="+mn-lt"/>
                <a:ea typeface="+mn-ea"/>
                <a:cs typeface="+mn-cs"/>
                <a:hlinkClick r:id="rId3" tooltip="https://www.google.com/url?q=https://maken.wikiwijs.nl/218929/Startpagina&amp;source=gmail-imap&amp;ust=1768935764000000&amp;usg=AOvVaw2OJJ_oRTTZ6e9cLX-etZJ-"/>
              </a:rPr>
              <a:t>https://maken.wikiwijs.nl/218929/Startpagina</a:t>
            </a:r>
            <a:r>
              <a:rPr lang="nl-NL" sz="1200" b="0" i="0" kern="1200" dirty="0">
                <a:solidFill>
                  <a:schemeClr val="tx1"/>
                </a:solidFill>
                <a:effectLst/>
                <a:latin typeface="+mn-lt"/>
                <a:ea typeface="+mn-ea"/>
                <a:cs typeface="+mn-cs"/>
              </a:rPr>
              <a:t> </a:t>
            </a:r>
            <a:br>
              <a:rPr lang="nl-NL" sz="1200" b="0" i="0" kern="1200" dirty="0">
                <a:solidFill>
                  <a:schemeClr val="tx1"/>
                </a:solidFill>
                <a:effectLst/>
                <a:latin typeface="+mn-lt"/>
                <a:ea typeface="+mn-ea"/>
                <a:cs typeface="+mn-cs"/>
              </a:rPr>
            </a:br>
            <a:r>
              <a:rPr lang="nl-NL" sz="1200" kern="1200" dirty="0">
                <a:solidFill>
                  <a:schemeClr val="tx1"/>
                </a:solidFill>
                <a:effectLst/>
                <a:latin typeface="+mn-lt"/>
                <a:ea typeface="+mn-ea"/>
                <a:cs typeface="+mn-cs"/>
              </a:rPr>
              <a:t>Link naar het materiaal, gemaakt voor klas 1 van het vmbo, voor het vak </a:t>
            </a:r>
            <a:r>
              <a:rPr lang="nl-NL" sz="1200" kern="1200" dirty="0" err="1">
                <a:solidFill>
                  <a:schemeClr val="tx1"/>
                </a:solidFill>
                <a:effectLst/>
                <a:latin typeface="+mn-lt"/>
                <a:ea typeface="+mn-ea"/>
                <a:cs typeface="+mn-cs"/>
              </a:rPr>
              <a:t>Science</a:t>
            </a:r>
            <a:r>
              <a:rPr lang="nl-NL" sz="1200" kern="1200" dirty="0">
                <a:solidFill>
                  <a:schemeClr val="tx1"/>
                </a:solidFill>
                <a:effectLst/>
                <a:latin typeface="+mn-lt"/>
                <a:ea typeface="+mn-ea"/>
                <a:cs typeface="+mn-cs"/>
              </a:rPr>
              <a:t>. Het is ontwikkeld door een coalitie van het </a:t>
            </a:r>
            <a:r>
              <a:rPr lang="nl-NL" sz="1200" kern="1200" dirty="0" err="1">
                <a:solidFill>
                  <a:schemeClr val="tx1"/>
                </a:solidFill>
                <a:effectLst/>
                <a:latin typeface="+mn-lt"/>
                <a:ea typeface="+mn-ea"/>
                <a:cs typeface="+mn-cs"/>
              </a:rPr>
              <a:t>Corbulo</a:t>
            </a:r>
            <a:r>
              <a:rPr lang="nl-NL" sz="1200" kern="1200" dirty="0">
                <a:solidFill>
                  <a:schemeClr val="tx1"/>
                </a:solidFill>
                <a:effectLst/>
                <a:latin typeface="+mn-lt"/>
                <a:ea typeface="+mn-ea"/>
                <a:cs typeface="+mn-cs"/>
              </a:rPr>
              <a:t> College (Voorburg), Roemer Visscher College (Den Haag) en </a:t>
            </a:r>
            <a:r>
              <a:rPr lang="nl-NL" sz="1200" kern="1200" dirty="0" err="1">
                <a:solidFill>
                  <a:schemeClr val="tx1"/>
                </a:solidFill>
                <a:effectLst/>
                <a:latin typeface="+mn-lt"/>
                <a:ea typeface="+mn-ea"/>
                <a:cs typeface="+mn-cs"/>
              </a:rPr>
              <a:t>Stanislas</a:t>
            </a:r>
            <a:r>
              <a:rPr lang="nl-NL" sz="1200" kern="1200" dirty="0">
                <a:solidFill>
                  <a:schemeClr val="tx1"/>
                </a:solidFill>
                <a:effectLst/>
                <a:latin typeface="+mn-lt"/>
                <a:ea typeface="+mn-ea"/>
                <a:cs typeface="+mn-cs"/>
              </a:rPr>
              <a:t> vmbo mavo (Delft), met subsidie van Sterk Techniekonderwijs Haaglanden. </a:t>
            </a:r>
            <a:endParaRPr lang="nl-NL" dirty="0"/>
          </a:p>
        </p:txBody>
      </p:sp>
      <p:sp>
        <p:nvSpPr>
          <p:cNvPr id="4" name="Tijdelijke aanduiding voor dianummer 3"/>
          <p:cNvSpPr>
            <a:spLocks noGrp="1"/>
          </p:cNvSpPr>
          <p:nvPr>
            <p:ph type="sldNum" sz="quarter" idx="5"/>
          </p:nvPr>
        </p:nvSpPr>
        <p:spPr/>
        <p:txBody>
          <a:bodyPr/>
          <a:lstStyle/>
          <a:p>
            <a:fld id="{51F63A3C-C126-114D-B26C-82DF60E565B4}" type="slidenum">
              <a:rPr lang="nl-NL" smtClean="0"/>
              <a:t>13</a:t>
            </a:fld>
            <a:endParaRPr lang="nl-NL"/>
          </a:p>
        </p:txBody>
      </p:sp>
    </p:spTree>
    <p:extLst>
      <p:ext uri="{BB962C8B-B14F-4D97-AF65-F5344CB8AC3E}">
        <p14:creationId xmlns:p14="http://schemas.microsoft.com/office/powerpoint/2010/main" val="657431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5ECE2-6D46-16B6-4B2A-F43437678A18}"/>
              </a:ext>
            </a:extLst>
          </p:cNvPr>
          <p:cNvSpPr>
            <a:spLocks noGrp="1"/>
          </p:cNvSpPr>
          <p:nvPr>
            <p:ph type="ctrTitle"/>
          </p:nvPr>
        </p:nvSpPr>
        <p:spPr>
          <a:xfrm>
            <a:off x="1524000" y="1122363"/>
            <a:ext cx="9144000" cy="2387600"/>
          </a:xfrm>
        </p:spPr>
        <p:txBody>
          <a:bodyPr anchor="b"/>
          <a:lstStyle>
            <a:lvl1pPr algn="ctr">
              <a:defRPr sz="6000"/>
            </a:lvl1pPr>
          </a:lstStyle>
          <a:p>
            <a:r>
              <a:rPr lang="nl-NL" dirty="0"/>
              <a:t>Klik om stijl te bewerken</a:t>
            </a:r>
          </a:p>
        </p:txBody>
      </p:sp>
      <p:sp>
        <p:nvSpPr>
          <p:cNvPr id="3" name="Ondertitel 2">
            <a:extLst>
              <a:ext uri="{FF2B5EF4-FFF2-40B4-BE49-F238E27FC236}">
                <a16:creationId xmlns:a16="http://schemas.microsoft.com/office/drawing/2014/main" id="{8A577C26-8278-E408-44ED-CA15148F27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AE268F29-E414-B82C-BC41-A397A71900E4}"/>
              </a:ext>
            </a:extLst>
          </p:cNvPr>
          <p:cNvSpPr>
            <a:spLocks noGrp="1"/>
          </p:cNvSpPr>
          <p:nvPr>
            <p:ph type="dt" sz="half" idx="10"/>
          </p:nvPr>
        </p:nvSpPr>
        <p:spPr/>
        <p:txBody>
          <a:bodyPr/>
          <a:lstStyle/>
          <a:p>
            <a:fld id="{C4F6239F-52D1-6F48-8F26-BC886D01C1A0}" type="datetimeFigureOut">
              <a:rPr lang="nl-NL" smtClean="0"/>
              <a:t>30-01-2026</a:t>
            </a:fld>
            <a:endParaRPr lang="nl-NL"/>
          </a:p>
        </p:txBody>
      </p:sp>
      <p:sp>
        <p:nvSpPr>
          <p:cNvPr id="5" name="Tijdelijke aanduiding voor voettekst 4">
            <a:extLst>
              <a:ext uri="{FF2B5EF4-FFF2-40B4-BE49-F238E27FC236}">
                <a16:creationId xmlns:a16="http://schemas.microsoft.com/office/drawing/2014/main" id="{100A9F2F-7310-6E57-D2C4-60F895A92B8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14B05B3-3816-CB04-A706-6C5F25C6937F}"/>
              </a:ext>
            </a:extLst>
          </p:cNvPr>
          <p:cNvSpPr>
            <a:spLocks noGrp="1"/>
          </p:cNvSpPr>
          <p:nvPr>
            <p:ph type="sldNum" sz="quarter" idx="12"/>
          </p:nvPr>
        </p:nvSpPr>
        <p:spPr/>
        <p:txBody>
          <a:bodyPr/>
          <a:lstStyle/>
          <a:p>
            <a:fld id="{0C16F1A3-6A5D-4242-B5D0-96D917C7C0AD}" type="slidenum">
              <a:rPr lang="nl-NL" smtClean="0"/>
              <a:t>‹nr.›</a:t>
            </a:fld>
            <a:endParaRPr lang="nl-NL"/>
          </a:p>
        </p:txBody>
      </p:sp>
    </p:spTree>
    <p:extLst>
      <p:ext uri="{BB962C8B-B14F-4D97-AF65-F5344CB8AC3E}">
        <p14:creationId xmlns:p14="http://schemas.microsoft.com/office/powerpoint/2010/main" val="1374134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EB557C-32AE-5401-7D61-67CA8318A4C9}"/>
              </a:ext>
            </a:extLst>
          </p:cNvPr>
          <p:cNvSpPr>
            <a:spLocks noGrp="1"/>
          </p:cNvSpPr>
          <p:nvPr>
            <p:ph type="title" hasCustomPrompt="1"/>
          </p:nvPr>
        </p:nvSpPr>
        <p:spPr/>
        <p:txBody>
          <a:bodyPr/>
          <a:lstStyle>
            <a:lvl1pPr>
              <a:defRPr spc="0" baseline="0"/>
            </a:lvl1pPr>
          </a:lstStyle>
          <a:p>
            <a:r>
              <a:rPr lang="nl-NL" dirty="0"/>
              <a:t>Klik om stijl te bewerken</a:t>
            </a:r>
          </a:p>
        </p:txBody>
      </p:sp>
      <p:sp>
        <p:nvSpPr>
          <p:cNvPr id="3" name="Tijdelijke aanduiding voor inhoud 2">
            <a:extLst>
              <a:ext uri="{FF2B5EF4-FFF2-40B4-BE49-F238E27FC236}">
                <a16:creationId xmlns:a16="http://schemas.microsoft.com/office/drawing/2014/main" id="{9FEB107A-6B4C-76B4-A4C6-12A4E67C3519}"/>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4C19EB7-95F5-5EEC-4619-29FA5D5147B9}"/>
              </a:ext>
            </a:extLst>
          </p:cNvPr>
          <p:cNvSpPr>
            <a:spLocks noGrp="1"/>
          </p:cNvSpPr>
          <p:nvPr>
            <p:ph type="dt" sz="half" idx="10"/>
          </p:nvPr>
        </p:nvSpPr>
        <p:spPr/>
        <p:txBody>
          <a:bodyPr/>
          <a:lstStyle/>
          <a:p>
            <a:fld id="{C4F6239F-52D1-6F48-8F26-BC886D01C1A0}" type="datetimeFigureOut">
              <a:rPr lang="nl-NL" smtClean="0"/>
              <a:t>30-01-2026</a:t>
            </a:fld>
            <a:endParaRPr lang="nl-NL"/>
          </a:p>
        </p:txBody>
      </p:sp>
      <p:sp>
        <p:nvSpPr>
          <p:cNvPr id="5" name="Tijdelijke aanduiding voor voettekst 4">
            <a:extLst>
              <a:ext uri="{FF2B5EF4-FFF2-40B4-BE49-F238E27FC236}">
                <a16:creationId xmlns:a16="http://schemas.microsoft.com/office/drawing/2014/main" id="{F65B7702-124E-00A7-0986-2040F17BD15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E576292-F4C9-8083-5D52-08C9C827BCC4}"/>
              </a:ext>
            </a:extLst>
          </p:cNvPr>
          <p:cNvSpPr>
            <a:spLocks noGrp="1"/>
          </p:cNvSpPr>
          <p:nvPr>
            <p:ph type="sldNum" sz="quarter" idx="12"/>
          </p:nvPr>
        </p:nvSpPr>
        <p:spPr/>
        <p:txBody>
          <a:bodyPr/>
          <a:lstStyle/>
          <a:p>
            <a:fld id="{0C16F1A3-6A5D-4242-B5D0-96D917C7C0AD}" type="slidenum">
              <a:rPr lang="nl-NL" smtClean="0"/>
              <a:t>‹nr.›</a:t>
            </a:fld>
            <a:endParaRPr lang="nl-NL"/>
          </a:p>
        </p:txBody>
      </p:sp>
    </p:spTree>
    <p:extLst>
      <p:ext uri="{BB962C8B-B14F-4D97-AF65-F5344CB8AC3E}">
        <p14:creationId xmlns:p14="http://schemas.microsoft.com/office/powerpoint/2010/main" val="1053051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999AFC-F44C-FC76-76F7-F17392B87DDA}"/>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7C5714F9-A48C-CE0C-3E6E-33FFB9DC63D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753D8E59-F01A-60C8-7827-4CCCB9CE4934}"/>
              </a:ext>
            </a:extLst>
          </p:cNvPr>
          <p:cNvSpPr>
            <a:spLocks noGrp="1"/>
          </p:cNvSpPr>
          <p:nvPr>
            <p:ph type="dt" sz="half" idx="10"/>
          </p:nvPr>
        </p:nvSpPr>
        <p:spPr/>
        <p:txBody>
          <a:bodyPr/>
          <a:lstStyle/>
          <a:p>
            <a:fld id="{C4F6239F-52D1-6F48-8F26-BC886D01C1A0}" type="datetimeFigureOut">
              <a:rPr lang="nl-NL" smtClean="0"/>
              <a:t>30-01-2026</a:t>
            </a:fld>
            <a:endParaRPr lang="nl-NL"/>
          </a:p>
        </p:txBody>
      </p:sp>
      <p:sp>
        <p:nvSpPr>
          <p:cNvPr id="5" name="Tijdelijke aanduiding voor voettekst 4">
            <a:extLst>
              <a:ext uri="{FF2B5EF4-FFF2-40B4-BE49-F238E27FC236}">
                <a16:creationId xmlns:a16="http://schemas.microsoft.com/office/drawing/2014/main" id="{10AFC9AD-953B-7E55-5EBC-14B22154C60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D4F55D2-33E4-06C1-0743-F389F5E5B320}"/>
              </a:ext>
            </a:extLst>
          </p:cNvPr>
          <p:cNvSpPr>
            <a:spLocks noGrp="1"/>
          </p:cNvSpPr>
          <p:nvPr>
            <p:ph type="sldNum" sz="quarter" idx="12"/>
          </p:nvPr>
        </p:nvSpPr>
        <p:spPr/>
        <p:txBody>
          <a:bodyPr/>
          <a:lstStyle/>
          <a:p>
            <a:fld id="{0C16F1A3-6A5D-4242-B5D0-96D917C7C0AD}" type="slidenum">
              <a:rPr lang="nl-NL" smtClean="0"/>
              <a:t>‹nr.›</a:t>
            </a:fld>
            <a:endParaRPr lang="nl-NL"/>
          </a:p>
        </p:txBody>
      </p:sp>
    </p:spTree>
    <p:extLst>
      <p:ext uri="{BB962C8B-B14F-4D97-AF65-F5344CB8AC3E}">
        <p14:creationId xmlns:p14="http://schemas.microsoft.com/office/powerpoint/2010/main" val="610858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3BC9B4-6A91-2862-9EDB-55AC34E8014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AF6175D-E62B-189B-3F45-C32511BE4116}"/>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805E195D-8CAF-45B3-D1B5-5078C76BF1E7}"/>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BCE42071-60D5-DE0D-C621-6F41BA3B5134}"/>
              </a:ext>
            </a:extLst>
          </p:cNvPr>
          <p:cNvSpPr>
            <a:spLocks noGrp="1"/>
          </p:cNvSpPr>
          <p:nvPr>
            <p:ph type="dt" sz="half" idx="10"/>
          </p:nvPr>
        </p:nvSpPr>
        <p:spPr/>
        <p:txBody>
          <a:bodyPr/>
          <a:lstStyle/>
          <a:p>
            <a:fld id="{C4F6239F-52D1-6F48-8F26-BC886D01C1A0}" type="datetimeFigureOut">
              <a:rPr lang="nl-NL" smtClean="0"/>
              <a:t>30-01-2026</a:t>
            </a:fld>
            <a:endParaRPr lang="nl-NL"/>
          </a:p>
        </p:txBody>
      </p:sp>
      <p:sp>
        <p:nvSpPr>
          <p:cNvPr id="6" name="Tijdelijke aanduiding voor voettekst 5">
            <a:extLst>
              <a:ext uri="{FF2B5EF4-FFF2-40B4-BE49-F238E27FC236}">
                <a16:creationId xmlns:a16="http://schemas.microsoft.com/office/drawing/2014/main" id="{D31CC2B4-694E-E44C-35AF-B6538524EB6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F214F97-71AC-F632-D97D-9CC9FEB73D46}"/>
              </a:ext>
            </a:extLst>
          </p:cNvPr>
          <p:cNvSpPr>
            <a:spLocks noGrp="1"/>
          </p:cNvSpPr>
          <p:nvPr>
            <p:ph type="sldNum" sz="quarter" idx="12"/>
          </p:nvPr>
        </p:nvSpPr>
        <p:spPr/>
        <p:txBody>
          <a:bodyPr/>
          <a:lstStyle/>
          <a:p>
            <a:fld id="{0C16F1A3-6A5D-4242-B5D0-96D917C7C0AD}" type="slidenum">
              <a:rPr lang="nl-NL" smtClean="0"/>
              <a:t>‹nr.›</a:t>
            </a:fld>
            <a:endParaRPr lang="nl-NL"/>
          </a:p>
        </p:txBody>
      </p:sp>
    </p:spTree>
    <p:extLst>
      <p:ext uri="{BB962C8B-B14F-4D97-AF65-F5344CB8AC3E}">
        <p14:creationId xmlns:p14="http://schemas.microsoft.com/office/powerpoint/2010/main" val="72658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A617E7-D68E-20B6-CB06-435734CCE8E8}"/>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E4D947B7-7F06-BD5C-AB88-6408C33910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7B8BC1F6-1B77-F05B-4552-213517BA8CF6}"/>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28AA19F0-5B3C-5C3B-31FA-297CD91D24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5009530D-42F5-9E8E-CB68-9D13F04E37C3}"/>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D572D5BB-7389-7DB0-46EF-0FB780B2062C}"/>
              </a:ext>
            </a:extLst>
          </p:cNvPr>
          <p:cNvSpPr>
            <a:spLocks noGrp="1"/>
          </p:cNvSpPr>
          <p:nvPr>
            <p:ph type="dt" sz="half" idx="10"/>
          </p:nvPr>
        </p:nvSpPr>
        <p:spPr/>
        <p:txBody>
          <a:bodyPr/>
          <a:lstStyle/>
          <a:p>
            <a:fld id="{C4F6239F-52D1-6F48-8F26-BC886D01C1A0}" type="datetimeFigureOut">
              <a:rPr lang="nl-NL" smtClean="0"/>
              <a:t>30-01-2026</a:t>
            </a:fld>
            <a:endParaRPr lang="nl-NL"/>
          </a:p>
        </p:txBody>
      </p:sp>
      <p:sp>
        <p:nvSpPr>
          <p:cNvPr id="8" name="Tijdelijke aanduiding voor voettekst 7">
            <a:extLst>
              <a:ext uri="{FF2B5EF4-FFF2-40B4-BE49-F238E27FC236}">
                <a16:creationId xmlns:a16="http://schemas.microsoft.com/office/drawing/2014/main" id="{100A216A-F94A-EDC6-3D11-6ED6A48DE593}"/>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D9997399-C7EE-0FB5-1BB2-7FBBE621155C}"/>
              </a:ext>
            </a:extLst>
          </p:cNvPr>
          <p:cNvSpPr>
            <a:spLocks noGrp="1"/>
          </p:cNvSpPr>
          <p:nvPr>
            <p:ph type="sldNum" sz="quarter" idx="12"/>
          </p:nvPr>
        </p:nvSpPr>
        <p:spPr/>
        <p:txBody>
          <a:bodyPr/>
          <a:lstStyle/>
          <a:p>
            <a:fld id="{0C16F1A3-6A5D-4242-B5D0-96D917C7C0AD}" type="slidenum">
              <a:rPr lang="nl-NL" smtClean="0"/>
              <a:t>‹nr.›</a:t>
            </a:fld>
            <a:endParaRPr lang="nl-NL"/>
          </a:p>
        </p:txBody>
      </p:sp>
    </p:spTree>
    <p:extLst>
      <p:ext uri="{BB962C8B-B14F-4D97-AF65-F5344CB8AC3E}">
        <p14:creationId xmlns:p14="http://schemas.microsoft.com/office/powerpoint/2010/main" val="559712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5F66C0-F19E-4CC5-DACD-99923B2CFAFD}"/>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1C04E58E-A896-FFDA-94C4-0554E9200721}"/>
              </a:ext>
            </a:extLst>
          </p:cNvPr>
          <p:cNvSpPr>
            <a:spLocks noGrp="1"/>
          </p:cNvSpPr>
          <p:nvPr>
            <p:ph type="dt" sz="half" idx="10"/>
          </p:nvPr>
        </p:nvSpPr>
        <p:spPr/>
        <p:txBody>
          <a:bodyPr/>
          <a:lstStyle/>
          <a:p>
            <a:fld id="{C4F6239F-52D1-6F48-8F26-BC886D01C1A0}" type="datetimeFigureOut">
              <a:rPr lang="nl-NL" smtClean="0"/>
              <a:t>30-01-2026</a:t>
            </a:fld>
            <a:endParaRPr lang="nl-NL"/>
          </a:p>
        </p:txBody>
      </p:sp>
      <p:sp>
        <p:nvSpPr>
          <p:cNvPr id="4" name="Tijdelijke aanduiding voor voettekst 3">
            <a:extLst>
              <a:ext uri="{FF2B5EF4-FFF2-40B4-BE49-F238E27FC236}">
                <a16:creationId xmlns:a16="http://schemas.microsoft.com/office/drawing/2014/main" id="{35930D31-D758-88E1-B30F-55A88D25482E}"/>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85A76AC4-4326-E23E-E524-882CDA79C1BF}"/>
              </a:ext>
            </a:extLst>
          </p:cNvPr>
          <p:cNvSpPr>
            <a:spLocks noGrp="1"/>
          </p:cNvSpPr>
          <p:nvPr>
            <p:ph type="sldNum" sz="quarter" idx="12"/>
          </p:nvPr>
        </p:nvSpPr>
        <p:spPr/>
        <p:txBody>
          <a:bodyPr/>
          <a:lstStyle/>
          <a:p>
            <a:fld id="{0C16F1A3-6A5D-4242-B5D0-96D917C7C0AD}" type="slidenum">
              <a:rPr lang="nl-NL" smtClean="0"/>
              <a:t>‹nr.›</a:t>
            </a:fld>
            <a:endParaRPr lang="nl-NL"/>
          </a:p>
        </p:txBody>
      </p:sp>
    </p:spTree>
    <p:extLst>
      <p:ext uri="{BB962C8B-B14F-4D97-AF65-F5344CB8AC3E}">
        <p14:creationId xmlns:p14="http://schemas.microsoft.com/office/powerpoint/2010/main" val="1885881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88474C5-8C78-E828-3978-7D88A30BB04C}"/>
              </a:ext>
            </a:extLst>
          </p:cNvPr>
          <p:cNvSpPr>
            <a:spLocks noGrp="1"/>
          </p:cNvSpPr>
          <p:nvPr>
            <p:ph type="dt" sz="half" idx="10"/>
          </p:nvPr>
        </p:nvSpPr>
        <p:spPr/>
        <p:txBody>
          <a:bodyPr/>
          <a:lstStyle/>
          <a:p>
            <a:fld id="{C4F6239F-52D1-6F48-8F26-BC886D01C1A0}" type="datetimeFigureOut">
              <a:rPr lang="nl-NL" smtClean="0"/>
              <a:t>30-01-2026</a:t>
            </a:fld>
            <a:endParaRPr lang="nl-NL"/>
          </a:p>
        </p:txBody>
      </p:sp>
      <p:sp>
        <p:nvSpPr>
          <p:cNvPr id="3" name="Tijdelijke aanduiding voor voettekst 2">
            <a:extLst>
              <a:ext uri="{FF2B5EF4-FFF2-40B4-BE49-F238E27FC236}">
                <a16:creationId xmlns:a16="http://schemas.microsoft.com/office/drawing/2014/main" id="{F2AF91B9-934A-2C95-4279-F600D692D8C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6934855C-DBEB-FD5A-252E-ED18EBBE4092}"/>
              </a:ext>
            </a:extLst>
          </p:cNvPr>
          <p:cNvSpPr>
            <a:spLocks noGrp="1"/>
          </p:cNvSpPr>
          <p:nvPr>
            <p:ph type="sldNum" sz="quarter" idx="12"/>
          </p:nvPr>
        </p:nvSpPr>
        <p:spPr/>
        <p:txBody>
          <a:bodyPr/>
          <a:lstStyle/>
          <a:p>
            <a:fld id="{0C16F1A3-6A5D-4242-B5D0-96D917C7C0AD}" type="slidenum">
              <a:rPr lang="nl-NL" smtClean="0"/>
              <a:t>‹nr.›</a:t>
            </a:fld>
            <a:endParaRPr lang="nl-NL"/>
          </a:p>
        </p:txBody>
      </p:sp>
    </p:spTree>
    <p:extLst>
      <p:ext uri="{BB962C8B-B14F-4D97-AF65-F5344CB8AC3E}">
        <p14:creationId xmlns:p14="http://schemas.microsoft.com/office/powerpoint/2010/main" val="3351921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1D95F9E-BF95-DECD-B265-3B5E747938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898C632F-8D73-C189-B4DB-5B0E4D0931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71EE1C46-5764-03F7-B487-738B58AE07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4F6239F-52D1-6F48-8F26-BC886D01C1A0}" type="datetimeFigureOut">
              <a:rPr lang="nl-NL" smtClean="0"/>
              <a:t>30-01-2026</a:t>
            </a:fld>
            <a:endParaRPr lang="nl-NL"/>
          </a:p>
        </p:txBody>
      </p:sp>
      <p:sp>
        <p:nvSpPr>
          <p:cNvPr id="5" name="Tijdelijke aanduiding voor voettekst 4">
            <a:extLst>
              <a:ext uri="{FF2B5EF4-FFF2-40B4-BE49-F238E27FC236}">
                <a16:creationId xmlns:a16="http://schemas.microsoft.com/office/drawing/2014/main" id="{7E2E40FA-DA0F-0239-9282-B1BA128588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42F95B5B-4D21-7BE6-ED38-30E2425656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16F1A3-6A5D-4242-B5D0-96D917C7C0AD}" type="slidenum">
              <a:rPr lang="nl-NL" smtClean="0"/>
              <a:t>‹nr.›</a:t>
            </a:fld>
            <a:endParaRPr lang="nl-NL"/>
          </a:p>
        </p:txBody>
      </p:sp>
    </p:spTree>
    <p:extLst>
      <p:ext uri="{BB962C8B-B14F-4D97-AF65-F5344CB8AC3E}">
        <p14:creationId xmlns:p14="http://schemas.microsoft.com/office/powerpoint/2010/main" val="1247121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b="1" kern="1200" spc="250" baseline="0">
          <a:solidFill>
            <a:schemeClr val="tx1"/>
          </a:solidFill>
          <a:latin typeface="Montserrat" panose="00000500000000000000" pitchFamily="2" charset="0"/>
          <a:ea typeface="+mj-ea"/>
          <a:cs typeface="+mj-cs"/>
        </a:defRPr>
      </a:lvl1pPr>
    </p:titleStyle>
    <p:bodyStyle>
      <a:lvl1pPr marL="0" indent="0" algn="l" defTabSz="914400" rtl="0" eaLnBrk="1" latinLnBrk="0" hangingPunct="1">
        <a:lnSpc>
          <a:spcPct val="100000"/>
        </a:lnSpc>
        <a:spcBef>
          <a:spcPts val="1000"/>
        </a:spcBef>
        <a:buClr>
          <a:schemeClr val="accent1"/>
        </a:buClr>
        <a:buSzPct val="70000"/>
        <a:buFontTx/>
        <a:buNone/>
        <a:defRPr sz="2000" kern="1200">
          <a:solidFill>
            <a:schemeClr val="tx1"/>
          </a:solidFill>
          <a:latin typeface="+mn-lt"/>
          <a:ea typeface="+mn-ea"/>
          <a:cs typeface="+mn-cs"/>
        </a:defRPr>
      </a:lvl1pPr>
      <a:lvl2pPr marL="216000" indent="-216000" algn="l" defTabSz="914400" rtl="0" eaLnBrk="1" latinLnBrk="0" hangingPunct="1">
        <a:lnSpc>
          <a:spcPct val="100000"/>
        </a:lnSpc>
        <a:spcBef>
          <a:spcPts val="500"/>
        </a:spcBef>
        <a:buClr>
          <a:schemeClr val="accent1"/>
        </a:buClr>
        <a:buSzPct val="70000"/>
        <a:buFont typeface="Wingdings 2" panose="05020102010507070707" pitchFamily="18" charset="2"/>
        <a:buChar char=""/>
        <a:defRPr sz="2000" kern="1200">
          <a:solidFill>
            <a:schemeClr val="tx1"/>
          </a:solidFill>
          <a:latin typeface="+mn-lt"/>
          <a:ea typeface="+mn-ea"/>
          <a:cs typeface="+mn-cs"/>
        </a:defRPr>
      </a:lvl2pPr>
      <a:lvl3pPr marL="432000" indent="-216000" algn="l" defTabSz="914400" rtl="0" eaLnBrk="1" latinLnBrk="0" hangingPunct="1">
        <a:lnSpc>
          <a:spcPct val="100000"/>
        </a:lnSpc>
        <a:spcBef>
          <a:spcPts val="500"/>
        </a:spcBef>
        <a:buClr>
          <a:schemeClr val="accent2"/>
        </a:buClr>
        <a:buSzPct val="70000"/>
        <a:buFont typeface="Wingdings 2" panose="05020102010507070707" pitchFamily="18" charset="2"/>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Clr>
          <a:schemeClr val="accent1"/>
        </a:buClr>
        <a:buSzPct val="70000"/>
        <a:buFont typeface="Wingdings 2" panose="05020102010507070707" pitchFamily="18" charset="2"/>
        <a:buNone/>
        <a:defRPr sz="2200" b="1" kern="1200">
          <a:solidFill>
            <a:schemeClr val="tx1"/>
          </a:solidFill>
          <a:latin typeface="+mn-lt"/>
          <a:ea typeface="+mn-ea"/>
          <a:cs typeface="+mn-cs"/>
        </a:defRPr>
      </a:lvl4pPr>
      <a:lvl5pPr marL="0" indent="0" algn="l" defTabSz="914400" rtl="0" eaLnBrk="1" latinLnBrk="0" hangingPunct="1">
        <a:lnSpc>
          <a:spcPct val="100000"/>
        </a:lnSpc>
        <a:spcBef>
          <a:spcPts val="500"/>
        </a:spcBef>
        <a:buClr>
          <a:schemeClr val="accent1"/>
        </a:buClr>
        <a:buSzPct val="70000"/>
        <a:buFontTx/>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ganaar.link/d101"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media" Target="../media/media2.MP4"/><Relationship Id="rId7" Type="http://schemas.openxmlformats.org/officeDocument/2006/relationships/image" Target="../media/image1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6EB7742-5CEB-A3AD-879B-D2CCF0397C1A}"/>
              </a:ext>
            </a:extLst>
          </p:cNvPr>
          <p:cNvSpPr/>
          <p:nvPr/>
        </p:nvSpPr>
        <p:spPr>
          <a:xfrm>
            <a:off x="0" y="0"/>
            <a:ext cx="12192000" cy="6858000"/>
          </a:xfrm>
          <a:prstGeom prst="rect">
            <a:avLst/>
          </a:prstGeom>
          <a:solidFill>
            <a:schemeClr val="accent1">
              <a:alpha val="6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Picture 7" descr="A body of water with trees around it&#10;&#10;AI-generated content may be incorrect.">
            <a:extLst>
              <a:ext uri="{FF2B5EF4-FFF2-40B4-BE49-F238E27FC236}">
                <a16:creationId xmlns:a16="http://schemas.microsoft.com/office/drawing/2014/main" id="{09B38E7C-2917-62D4-AC2C-F5CB346BDBBC}"/>
              </a:ext>
            </a:extLst>
          </p:cNvPr>
          <p:cNvPicPr>
            <a:picLocks noChangeAspect="1"/>
          </p:cNvPicPr>
          <p:nvPr/>
        </p:nvPicPr>
        <p:blipFill>
          <a:blip r:embed="rId3" cstate="screen">
            <a:alphaModFix amt="78000"/>
            <a:extLst>
              <a:ext uri="{28A0092B-C50C-407E-A947-70E740481C1C}">
                <a14:useLocalDpi xmlns:a14="http://schemas.microsoft.com/office/drawing/2010/main"/>
              </a:ext>
            </a:extLst>
          </a:blip>
          <a:srcRect/>
          <a:stretch>
            <a:fillRect/>
          </a:stretch>
        </p:blipFill>
        <p:spPr>
          <a:xfrm>
            <a:off x="-1" y="0"/>
            <a:ext cx="12192001" cy="6858000"/>
          </a:xfrm>
          <a:prstGeom prst="rect">
            <a:avLst/>
          </a:prstGeom>
        </p:spPr>
      </p:pic>
      <p:sp>
        <p:nvSpPr>
          <p:cNvPr id="2" name="Rechthoek 1">
            <a:extLst>
              <a:ext uri="{FF2B5EF4-FFF2-40B4-BE49-F238E27FC236}">
                <a16:creationId xmlns:a16="http://schemas.microsoft.com/office/drawing/2014/main" id="{B997B965-D120-D186-EE63-A3CFC38A8945}"/>
              </a:ext>
            </a:extLst>
          </p:cNvPr>
          <p:cNvSpPr/>
          <p:nvPr/>
        </p:nvSpPr>
        <p:spPr>
          <a:xfrm>
            <a:off x="7848446" y="5731328"/>
            <a:ext cx="3216210" cy="1126671"/>
          </a:xfrm>
          <a:prstGeom prst="rect">
            <a:avLst/>
          </a:prstGeom>
          <a:solidFill>
            <a:schemeClr val="bg1">
              <a:alpha val="9027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 name="Afbeelding 2" descr="Afbeelding met Lettertype, Graphics, grafische vormgeving, logo&#10;&#10;Door AI gegenereerde inhoud is mogelijk onjuist.">
            <a:extLst>
              <a:ext uri="{FF2B5EF4-FFF2-40B4-BE49-F238E27FC236}">
                <a16:creationId xmlns:a16="http://schemas.microsoft.com/office/drawing/2014/main" id="{FC97D697-5BA9-FFFB-3845-F7AE87650A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81968" y="6131904"/>
            <a:ext cx="1730612" cy="454350"/>
          </a:xfrm>
          <a:prstGeom prst="rect">
            <a:avLst/>
          </a:prstGeom>
        </p:spPr>
      </p:pic>
      <p:sp>
        <p:nvSpPr>
          <p:cNvPr id="9" name="TextBox 8">
            <a:extLst>
              <a:ext uri="{FF2B5EF4-FFF2-40B4-BE49-F238E27FC236}">
                <a16:creationId xmlns:a16="http://schemas.microsoft.com/office/drawing/2014/main" id="{9E163805-1CF3-77E1-EECE-FC41F289AA60}"/>
              </a:ext>
            </a:extLst>
          </p:cNvPr>
          <p:cNvSpPr txBox="1"/>
          <p:nvPr/>
        </p:nvSpPr>
        <p:spPr>
          <a:xfrm>
            <a:off x="1201181" y="2825851"/>
            <a:ext cx="10114734" cy="2400657"/>
          </a:xfrm>
          <a:prstGeom prst="rect">
            <a:avLst/>
          </a:prstGeom>
          <a:noFill/>
        </p:spPr>
        <p:txBody>
          <a:bodyPr wrap="square" rtlCol="0">
            <a:spAutoFit/>
          </a:bodyPr>
          <a:lstStyle/>
          <a:p>
            <a:pPr>
              <a:lnSpc>
                <a:spcPts val="6000"/>
              </a:lnSpc>
            </a:pPr>
            <a:r>
              <a:rPr lang="nl-NL" sz="5400" dirty="0">
                <a:solidFill>
                  <a:schemeClr val="accent2"/>
                </a:solidFill>
                <a:latin typeface="+mj-lt"/>
              </a:rPr>
              <a:t>KICK-OFF</a:t>
            </a:r>
          </a:p>
          <a:p>
            <a:pPr>
              <a:lnSpc>
                <a:spcPts val="6000"/>
              </a:lnSpc>
            </a:pPr>
            <a:r>
              <a:rPr lang="nl-NL" sz="5400" dirty="0">
                <a:solidFill>
                  <a:schemeClr val="bg1"/>
                </a:solidFill>
                <a:latin typeface="+mj-lt"/>
              </a:rPr>
              <a:t>DUURZAAM</a:t>
            </a:r>
            <a:br>
              <a:rPr lang="nl-NL" sz="5400" dirty="0">
                <a:solidFill>
                  <a:schemeClr val="bg1"/>
                </a:solidFill>
                <a:latin typeface="+mj-lt"/>
              </a:rPr>
            </a:br>
            <a:r>
              <a:rPr lang="nl-NL" sz="5400" dirty="0">
                <a:solidFill>
                  <a:schemeClr val="bg1"/>
                </a:solidFill>
                <a:latin typeface="+mj-lt"/>
              </a:rPr>
              <a:t>WATER</a:t>
            </a:r>
          </a:p>
        </p:txBody>
      </p:sp>
      <p:sp>
        <p:nvSpPr>
          <p:cNvPr id="16" name="Isosceles Triangle 15">
            <a:extLst>
              <a:ext uri="{FF2B5EF4-FFF2-40B4-BE49-F238E27FC236}">
                <a16:creationId xmlns:a16="http://schemas.microsoft.com/office/drawing/2014/main" id="{81CBA974-5171-65F5-E937-3BCAF07C6B2B}"/>
              </a:ext>
            </a:extLst>
          </p:cNvPr>
          <p:cNvSpPr/>
          <p:nvPr/>
        </p:nvSpPr>
        <p:spPr>
          <a:xfrm rot="5400000">
            <a:off x="640936" y="3670025"/>
            <a:ext cx="512474" cy="489548"/>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Picture 17" descr="A white background with black dots&#10;&#10;AI-generated content may be incorrect.">
            <a:extLst>
              <a:ext uri="{FF2B5EF4-FFF2-40B4-BE49-F238E27FC236}">
                <a16:creationId xmlns:a16="http://schemas.microsoft.com/office/drawing/2014/main" id="{DB4E5741-8785-B4B4-DC3B-7547865CF0BB}"/>
              </a:ext>
            </a:extLst>
          </p:cNvPr>
          <p:cNvPicPr>
            <a:picLocks noChangeAspect="1"/>
          </p:cNvPicPr>
          <p:nvPr/>
        </p:nvPicPr>
        <p:blipFill>
          <a:blip r:embed="rId5"/>
          <a:stretch>
            <a:fillRect/>
          </a:stretch>
        </p:blipFill>
        <p:spPr>
          <a:xfrm>
            <a:off x="0" y="0"/>
            <a:ext cx="733522" cy="6858000"/>
          </a:xfrm>
          <a:prstGeom prst="rect">
            <a:avLst/>
          </a:prstGeom>
          <a:solidFill>
            <a:schemeClr val="bg1"/>
          </a:solidFill>
        </p:spPr>
      </p:pic>
      <p:pic>
        <p:nvPicPr>
          <p:cNvPr id="20" name="Picture 19">
            <a:extLst>
              <a:ext uri="{FF2B5EF4-FFF2-40B4-BE49-F238E27FC236}">
                <a16:creationId xmlns:a16="http://schemas.microsoft.com/office/drawing/2014/main" id="{C325BE89-06F8-603A-8A4F-85B61D508344}"/>
              </a:ext>
            </a:extLst>
          </p:cNvPr>
          <p:cNvPicPr>
            <a:picLocks noChangeAspect="1"/>
          </p:cNvPicPr>
          <p:nvPr/>
        </p:nvPicPr>
        <p:blipFill>
          <a:blip r:embed="rId6"/>
          <a:stretch>
            <a:fillRect/>
          </a:stretch>
        </p:blipFill>
        <p:spPr>
          <a:xfrm>
            <a:off x="164021" y="187474"/>
            <a:ext cx="405480" cy="1398908"/>
          </a:xfrm>
          <a:prstGeom prst="rect">
            <a:avLst/>
          </a:prstGeom>
        </p:spPr>
      </p:pic>
      <p:pic>
        <p:nvPicPr>
          <p:cNvPr id="23" name="Graphic 22">
            <a:extLst>
              <a:ext uri="{FF2B5EF4-FFF2-40B4-BE49-F238E27FC236}">
                <a16:creationId xmlns:a16="http://schemas.microsoft.com/office/drawing/2014/main" id="{1E9D64AB-CA56-0292-2922-B631B7962DE6}"/>
              </a:ext>
            </a:extLst>
          </p:cNvPr>
          <p:cNvPicPr>
            <a:picLocks noChangeAspect="1"/>
          </p:cNvPicPr>
          <p:nvPr/>
        </p:nvPicPr>
        <p:blipFill>
          <a:blip r:embed="rId7">
            <a:extLst>
              <a:ext uri="{96DAC541-7B7A-43D3-8B79-37D633B846F1}">
                <asvg:svgBlip xmlns:asvg="http://schemas.microsoft.com/office/drawing/2016/SVG/main" r:embed="rId8"/>
              </a:ext>
            </a:extLst>
          </a:blip>
          <a:srcRect t="56955" b="5986"/>
          <a:stretch>
            <a:fillRect/>
          </a:stretch>
        </p:blipFill>
        <p:spPr>
          <a:xfrm>
            <a:off x="7848446" y="0"/>
            <a:ext cx="3216210" cy="3172764"/>
          </a:xfrm>
          <a:prstGeom prst="rect">
            <a:avLst/>
          </a:prstGeom>
        </p:spPr>
      </p:pic>
      <p:sp>
        <p:nvSpPr>
          <p:cNvPr id="4" name="Rechthoek 3">
            <a:extLst>
              <a:ext uri="{FF2B5EF4-FFF2-40B4-BE49-F238E27FC236}">
                <a16:creationId xmlns:a16="http://schemas.microsoft.com/office/drawing/2014/main" id="{2E24FEB1-DF17-EA93-7FED-F4A88F8B4DB8}"/>
              </a:ext>
            </a:extLst>
          </p:cNvPr>
          <p:cNvSpPr/>
          <p:nvPr/>
        </p:nvSpPr>
        <p:spPr>
          <a:xfrm>
            <a:off x="7848446" y="0"/>
            <a:ext cx="3216210" cy="329837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720024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1B10B9-037E-5830-0737-7C81B977E116}"/>
              </a:ext>
            </a:extLst>
          </p:cNvPr>
          <p:cNvSpPr>
            <a:spLocks noGrp="1"/>
          </p:cNvSpPr>
          <p:nvPr>
            <p:ph type="title"/>
          </p:nvPr>
        </p:nvSpPr>
        <p:spPr>
          <a:xfrm>
            <a:off x="838199" y="365125"/>
            <a:ext cx="10515600" cy="1325563"/>
          </a:xfrm>
        </p:spPr>
        <p:txBody>
          <a:bodyPr>
            <a:normAutofit/>
          </a:bodyPr>
          <a:lstStyle/>
          <a:p>
            <a:r>
              <a:rPr lang="nl-NL" sz="4000" dirty="0">
                <a:solidFill>
                  <a:schemeClr val="accent2"/>
                </a:solidFill>
              </a:rPr>
              <a:t>KICK-OFF</a:t>
            </a:r>
            <a:br>
              <a:rPr lang="nl-NL" sz="2000" dirty="0">
                <a:solidFill>
                  <a:schemeClr val="accent2"/>
                </a:solidFill>
              </a:rPr>
            </a:br>
            <a:r>
              <a:rPr lang="nl-NL" sz="2000" b="0" dirty="0">
                <a:solidFill>
                  <a:schemeClr val="accent2"/>
                </a:solidFill>
              </a:rPr>
              <a:t>Ontdek hoe veilig en schoon drinkwater gemaakt wordt </a:t>
            </a:r>
          </a:p>
        </p:txBody>
      </p:sp>
      <p:sp>
        <p:nvSpPr>
          <p:cNvPr id="3" name="Tijdelijke aanduiding voor inhoud 2">
            <a:extLst>
              <a:ext uri="{FF2B5EF4-FFF2-40B4-BE49-F238E27FC236}">
                <a16:creationId xmlns:a16="http://schemas.microsoft.com/office/drawing/2014/main" id="{C2366471-513B-4ACF-D85B-76FF689A6417}"/>
              </a:ext>
            </a:extLst>
          </p:cNvPr>
          <p:cNvSpPr>
            <a:spLocks noGrp="1"/>
          </p:cNvSpPr>
          <p:nvPr>
            <p:ph idx="1"/>
          </p:nvPr>
        </p:nvSpPr>
        <p:spPr>
          <a:xfrm>
            <a:off x="1306053" y="2653074"/>
            <a:ext cx="6817920" cy="3852052"/>
          </a:xfrm>
        </p:spPr>
        <p:txBody>
          <a:bodyPr>
            <a:normAutofit/>
          </a:bodyPr>
          <a:lstStyle/>
          <a:p>
            <a:r>
              <a:rPr lang="nl-NL" sz="3000" b="1" dirty="0">
                <a:latin typeface="Aptos" panose="020B0004020202020204" pitchFamily="34" charset="0"/>
              </a:rPr>
              <a:t>Waar gebruik jij thuis drinkwater voor?</a:t>
            </a:r>
          </a:p>
          <a:p>
            <a:br>
              <a:rPr lang="nl-NL" sz="2500" dirty="0">
                <a:latin typeface="Aptos" panose="020B0004020202020204" pitchFamily="34" charset="0"/>
              </a:rPr>
            </a:br>
            <a:r>
              <a:rPr lang="nl-NL" sz="2500" dirty="0">
                <a:latin typeface="Aptos" panose="020B0004020202020204" pitchFamily="34" charset="0"/>
              </a:rPr>
              <a:t>Schrijf in groepjes van 2 binnen </a:t>
            </a:r>
            <a:br>
              <a:rPr lang="nl-NL" sz="2500" dirty="0">
                <a:latin typeface="Aptos" panose="020B0004020202020204" pitchFamily="34" charset="0"/>
              </a:rPr>
            </a:br>
            <a:r>
              <a:rPr lang="nl-NL" sz="2500" dirty="0">
                <a:latin typeface="Aptos" panose="020B0004020202020204" pitchFamily="34" charset="0"/>
              </a:rPr>
              <a:t>2 minuten zoveel mogelijk antwoorden op.</a:t>
            </a:r>
          </a:p>
        </p:txBody>
      </p:sp>
      <p:pic>
        <p:nvPicPr>
          <p:cNvPr id="5" name="Afbeelding 4" descr="Afbeelding met creativiteit&#10;&#10;Door AI gegenereerde inhoud is mogelijk onjuist.">
            <a:extLst>
              <a:ext uri="{FF2B5EF4-FFF2-40B4-BE49-F238E27FC236}">
                <a16:creationId xmlns:a16="http://schemas.microsoft.com/office/drawing/2014/main" id="{EF95F565-FFAA-E81F-D8C3-787524BA3A20}"/>
              </a:ext>
            </a:extLst>
          </p:cNvPr>
          <p:cNvPicPr>
            <a:picLocks noChangeAspect="1"/>
          </p:cNvPicPr>
          <p:nvPr/>
        </p:nvPicPr>
        <p:blipFill>
          <a:blip r:embed="rId3"/>
          <a:stretch>
            <a:fillRect/>
          </a:stretch>
        </p:blipFill>
        <p:spPr>
          <a:xfrm>
            <a:off x="8525691" y="863373"/>
            <a:ext cx="2360255" cy="5324296"/>
          </a:xfrm>
          <a:prstGeom prst="rect">
            <a:avLst/>
          </a:prstGeom>
        </p:spPr>
      </p:pic>
      <p:sp>
        <p:nvSpPr>
          <p:cNvPr id="7" name="Tekstvak 6">
            <a:extLst>
              <a:ext uri="{FF2B5EF4-FFF2-40B4-BE49-F238E27FC236}">
                <a16:creationId xmlns:a16="http://schemas.microsoft.com/office/drawing/2014/main" id="{0DC7A65E-78C0-2DF5-D618-F36CCBBE4FD8}"/>
              </a:ext>
            </a:extLst>
          </p:cNvPr>
          <p:cNvSpPr txBox="1"/>
          <p:nvPr/>
        </p:nvSpPr>
        <p:spPr>
          <a:xfrm>
            <a:off x="923109" y="5834743"/>
            <a:ext cx="0" cy="0"/>
          </a:xfrm>
          <a:prstGeom prst="rect">
            <a:avLst/>
          </a:prstGeom>
          <a:solidFill>
            <a:schemeClr val="bg1"/>
          </a:solidFill>
        </p:spPr>
        <p:txBody>
          <a:bodyPr vert="horz" wrap="none" lIns="288000" tIns="360000" rIns="288000" bIns="45720" rtlCol="0">
            <a:noAutofit/>
          </a:bodyPr>
          <a:lstStyle/>
          <a:p>
            <a:pPr algn="l">
              <a:lnSpc>
                <a:spcPts val="3200"/>
              </a:lnSpc>
            </a:pPr>
            <a:endParaRPr lang="nl-NL" sz="2800" b="1" dirty="0">
              <a:solidFill>
                <a:schemeClr val="accent1"/>
              </a:solidFill>
            </a:endParaRPr>
          </a:p>
        </p:txBody>
      </p:sp>
      <p:sp>
        <p:nvSpPr>
          <p:cNvPr id="8" name="Isosceles Triangle 15">
            <a:extLst>
              <a:ext uri="{FF2B5EF4-FFF2-40B4-BE49-F238E27FC236}">
                <a16:creationId xmlns:a16="http://schemas.microsoft.com/office/drawing/2014/main" id="{DCE12112-021F-743D-7AF6-EC0A882FC96F}"/>
              </a:ext>
            </a:extLst>
          </p:cNvPr>
          <p:cNvSpPr/>
          <p:nvPr/>
        </p:nvSpPr>
        <p:spPr>
          <a:xfrm rot="5400000">
            <a:off x="640936" y="2652286"/>
            <a:ext cx="512474" cy="48954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Picture 17" descr="A white background with black dots&#10;&#10;AI-generated content may be incorrect.">
            <a:extLst>
              <a:ext uri="{FF2B5EF4-FFF2-40B4-BE49-F238E27FC236}">
                <a16:creationId xmlns:a16="http://schemas.microsoft.com/office/drawing/2014/main" id="{51393935-75DA-2D96-DFD6-9C6DE50F34C3}"/>
              </a:ext>
            </a:extLst>
          </p:cNvPr>
          <p:cNvPicPr>
            <a:picLocks noChangeAspect="1"/>
          </p:cNvPicPr>
          <p:nvPr/>
        </p:nvPicPr>
        <p:blipFill>
          <a:blip r:embed="rId4"/>
          <a:stretch>
            <a:fillRect/>
          </a:stretch>
        </p:blipFill>
        <p:spPr>
          <a:xfrm>
            <a:off x="0" y="0"/>
            <a:ext cx="733522" cy="6858000"/>
          </a:xfrm>
          <a:prstGeom prst="rect">
            <a:avLst/>
          </a:prstGeom>
          <a:solidFill>
            <a:schemeClr val="accent4"/>
          </a:solidFill>
        </p:spPr>
      </p:pic>
      <p:sp>
        <p:nvSpPr>
          <p:cNvPr id="12" name="Rechthoek 11">
            <a:extLst>
              <a:ext uri="{FF2B5EF4-FFF2-40B4-BE49-F238E27FC236}">
                <a16:creationId xmlns:a16="http://schemas.microsoft.com/office/drawing/2014/main" id="{9E689695-BD1B-337B-4B29-7D4335C1C284}"/>
              </a:ext>
            </a:extLst>
          </p:cNvPr>
          <p:cNvSpPr/>
          <p:nvPr/>
        </p:nvSpPr>
        <p:spPr>
          <a:xfrm>
            <a:off x="0" y="-78377"/>
            <a:ext cx="740229" cy="709748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99020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B6093-214D-E328-8253-94B64D4107E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35C433B-9893-A499-3F8E-FE5C0E2FF087}"/>
              </a:ext>
            </a:extLst>
          </p:cNvPr>
          <p:cNvSpPr>
            <a:spLocks noGrp="1"/>
          </p:cNvSpPr>
          <p:nvPr>
            <p:ph type="title"/>
          </p:nvPr>
        </p:nvSpPr>
        <p:spPr/>
        <p:txBody>
          <a:bodyPr>
            <a:normAutofit/>
          </a:bodyPr>
          <a:lstStyle/>
          <a:p>
            <a:r>
              <a:rPr lang="nl-NL" sz="4000" dirty="0">
                <a:solidFill>
                  <a:schemeClr val="accent2"/>
                </a:solidFill>
              </a:rPr>
              <a:t>KICK-OFF</a:t>
            </a:r>
            <a:br>
              <a:rPr lang="nl-NL" sz="2000" dirty="0">
                <a:solidFill>
                  <a:schemeClr val="accent2"/>
                </a:solidFill>
              </a:rPr>
            </a:br>
            <a:r>
              <a:rPr lang="nl-NL" sz="2000" b="0" dirty="0">
                <a:solidFill>
                  <a:schemeClr val="accent5"/>
                </a:solidFill>
              </a:rPr>
              <a:t>Ontdek hoe veilig en schoon drinkwater gemaakt wordt </a:t>
            </a:r>
          </a:p>
        </p:txBody>
      </p:sp>
      <p:sp>
        <p:nvSpPr>
          <p:cNvPr id="3" name="Tijdelijke aanduiding voor inhoud 2">
            <a:extLst>
              <a:ext uri="{FF2B5EF4-FFF2-40B4-BE49-F238E27FC236}">
                <a16:creationId xmlns:a16="http://schemas.microsoft.com/office/drawing/2014/main" id="{C4784578-BCC3-E828-1373-91590621D42D}"/>
              </a:ext>
            </a:extLst>
          </p:cNvPr>
          <p:cNvSpPr>
            <a:spLocks noGrp="1"/>
          </p:cNvSpPr>
          <p:nvPr>
            <p:ph idx="1"/>
          </p:nvPr>
        </p:nvSpPr>
        <p:spPr>
          <a:xfrm>
            <a:off x="1357792" y="2640823"/>
            <a:ext cx="8143258" cy="3721404"/>
          </a:xfrm>
        </p:spPr>
        <p:txBody>
          <a:bodyPr>
            <a:normAutofit/>
          </a:bodyPr>
          <a:lstStyle/>
          <a:p>
            <a:r>
              <a:rPr lang="nl-NL" sz="2500" b="1" dirty="0">
                <a:latin typeface="Aptos" panose="020B0004020202020204" pitchFamily="34" charset="0"/>
              </a:rPr>
              <a:t>Beantwoord de vragen:</a:t>
            </a:r>
          </a:p>
          <a:p>
            <a:pPr marL="342900" indent="-342900">
              <a:buFont typeface="Arial" panose="020B0604020202020204" pitchFamily="34" charset="0"/>
              <a:buChar char="•"/>
            </a:pPr>
            <a:r>
              <a:rPr lang="nl-NL" sz="2500" dirty="0">
                <a:latin typeface="Aptos" panose="020B0004020202020204" pitchFamily="34" charset="0"/>
              </a:rPr>
              <a:t>Welk water gebruiken we voor drinkwater?</a:t>
            </a:r>
          </a:p>
          <a:p>
            <a:pPr marL="342900" indent="-342900">
              <a:buFont typeface="Arial" panose="020B0604020202020204" pitchFamily="34" charset="0"/>
              <a:buChar char="•"/>
            </a:pPr>
            <a:r>
              <a:rPr lang="nl-NL" sz="2500" dirty="0">
                <a:latin typeface="Aptos" panose="020B0004020202020204" pitchFamily="34" charset="0"/>
              </a:rPr>
              <a:t>Waar komt dit water vandaan?</a:t>
            </a:r>
          </a:p>
          <a:p>
            <a:pPr marL="342900" indent="-342900">
              <a:buFont typeface="Arial" panose="020B0604020202020204" pitchFamily="34" charset="0"/>
              <a:buChar char="•"/>
            </a:pPr>
            <a:r>
              <a:rPr lang="nl-NL" sz="2500" dirty="0">
                <a:latin typeface="Aptos" panose="020B0004020202020204" pitchFamily="34" charset="0"/>
              </a:rPr>
              <a:t>Wat denk je dat Dunea, een drinkwaterbedrijf, doet?</a:t>
            </a:r>
          </a:p>
          <a:p>
            <a:pPr marL="342900" indent="-342900">
              <a:buFont typeface="Arial" panose="020B0604020202020204" pitchFamily="34" charset="0"/>
              <a:buChar char="•"/>
            </a:pPr>
            <a:r>
              <a:rPr lang="nl-NL" sz="2500" dirty="0">
                <a:latin typeface="Aptos" panose="020B0004020202020204" pitchFamily="34" charset="0"/>
              </a:rPr>
              <a:t>Waarom is schoon en veilig drinkwater belangrijk?</a:t>
            </a:r>
          </a:p>
        </p:txBody>
      </p:sp>
      <p:pic>
        <p:nvPicPr>
          <p:cNvPr id="6" name="Afbeelding 5" descr="Afbeelding met zwart-wit, badkamer, douche, water&#10;&#10;Door AI gegenereerde inhoud is mogelijk onjuist.">
            <a:extLst>
              <a:ext uri="{FF2B5EF4-FFF2-40B4-BE49-F238E27FC236}">
                <a16:creationId xmlns:a16="http://schemas.microsoft.com/office/drawing/2014/main" id="{C11E13C1-2BA0-01A7-E570-55CF7F243ED1}"/>
              </a:ext>
            </a:extLst>
          </p:cNvPr>
          <p:cNvPicPr>
            <a:picLocks noChangeAspect="1"/>
          </p:cNvPicPr>
          <p:nvPr/>
        </p:nvPicPr>
        <p:blipFill>
          <a:blip r:embed="rId3"/>
          <a:stretch>
            <a:fillRect/>
          </a:stretch>
        </p:blipFill>
        <p:spPr>
          <a:xfrm>
            <a:off x="8769984" y="0"/>
            <a:ext cx="3422016" cy="6858000"/>
          </a:xfrm>
          <a:prstGeom prst="rect">
            <a:avLst/>
          </a:prstGeom>
        </p:spPr>
      </p:pic>
      <p:sp>
        <p:nvSpPr>
          <p:cNvPr id="4" name="Isosceles Triangle 15">
            <a:extLst>
              <a:ext uri="{FF2B5EF4-FFF2-40B4-BE49-F238E27FC236}">
                <a16:creationId xmlns:a16="http://schemas.microsoft.com/office/drawing/2014/main" id="{37AB0A88-4D86-D365-1ED4-7867F07A81D1}"/>
              </a:ext>
            </a:extLst>
          </p:cNvPr>
          <p:cNvSpPr/>
          <p:nvPr/>
        </p:nvSpPr>
        <p:spPr>
          <a:xfrm rot="5400000">
            <a:off x="640936" y="2652286"/>
            <a:ext cx="512474" cy="48954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5B1FEA20-476D-DFC2-D923-CED9B74EDAEB}"/>
              </a:ext>
            </a:extLst>
          </p:cNvPr>
          <p:cNvSpPr/>
          <p:nvPr/>
        </p:nvSpPr>
        <p:spPr>
          <a:xfrm>
            <a:off x="0" y="-78377"/>
            <a:ext cx="740229" cy="709748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93336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5ECB5-7916-B97D-BF6D-CDB42428207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D35FA1E-C345-A36C-8984-AF1455C8F4EE}"/>
              </a:ext>
            </a:extLst>
          </p:cNvPr>
          <p:cNvSpPr>
            <a:spLocks noGrp="1"/>
          </p:cNvSpPr>
          <p:nvPr>
            <p:ph type="title"/>
          </p:nvPr>
        </p:nvSpPr>
        <p:spPr/>
        <p:txBody>
          <a:bodyPr>
            <a:normAutofit/>
          </a:bodyPr>
          <a:lstStyle/>
          <a:p>
            <a:r>
              <a:rPr lang="nl-NL" sz="4000" dirty="0">
                <a:solidFill>
                  <a:schemeClr val="accent2"/>
                </a:solidFill>
              </a:rPr>
              <a:t>KICK-OFF</a:t>
            </a:r>
            <a:br>
              <a:rPr lang="nl-NL" sz="2000" dirty="0">
                <a:solidFill>
                  <a:schemeClr val="accent2"/>
                </a:solidFill>
              </a:rPr>
            </a:br>
            <a:r>
              <a:rPr lang="nl-NL" sz="2000" b="0" dirty="0">
                <a:solidFill>
                  <a:schemeClr val="accent5"/>
                </a:solidFill>
              </a:rPr>
              <a:t>Ontdek hoe veilig en schoon drinkwater gemaakt wordt </a:t>
            </a:r>
          </a:p>
        </p:txBody>
      </p:sp>
      <p:sp>
        <p:nvSpPr>
          <p:cNvPr id="3" name="Tijdelijke aanduiding voor inhoud 2">
            <a:extLst>
              <a:ext uri="{FF2B5EF4-FFF2-40B4-BE49-F238E27FC236}">
                <a16:creationId xmlns:a16="http://schemas.microsoft.com/office/drawing/2014/main" id="{B18FADA9-4FE9-5ECA-426E-E06593500DE9}"/>
              </a:ext>
            </a:extLst>
          </p:cNvPr>
          <p:cNvSpPr>
            <a:spLocks noGrp="1"/>
          </p:cNvSpPr>
          <p:nvPr>
            <p:ph idx="1"/>
          </p:nvPr>
        </p:nvSpPr>
        <p:spPr>
          <a:xfrm>
            <a:off x="1357791" y="2640823"/>
            <a:ext cx="4633705" cy="3721404"/>
          </a:xfrm>
        </p:spPr>
        <p:txBody>
          <a:bodyPr>
            <a:normAutofit/>
          </a:bodyPr>
          <a:lstStyle/>
          <a:p>
            <a:r>
              <a:rPr lang="nl-NL" sz="3000" b="1" dirty="0">
                <a:latin typeface="Aptos" panose="020B0004020202020204" pitchFamily="34" charset="0"/>
              </a:rPr>
              <a:t>Bekijk klassikaal de film:</a:t>
            </a:r>
            <a:br>
              <a:rPr lang="nl-NL" sz="3000" b="1" dirty="0">
                <a:latin typeface="Aptos" panose="020B0004020202020204" pitchFamily="34" charset="0"/>
              </a:rPr>
            </a:br>
            <a:r>
              <a:rPr lang="nl-NL" sz="3000" dirty="0">
                <a:latin typeface="Aptos" panose="020B0004020202020204" pitchFamily="34" charset="0"/>
                <a:hlinkClick r:id="rId3"/>
              </a:rPr>
              <a:t>https://ganaar.link/d101</a:t>
            </a:r>
            <a:endParaRPr lang="nl-NL" sz="3000" dirty="0">
              <a:latin typeface="Aptos" panose="020B0004020202020204" pitchFamily="34" charset="0"/>
            </a:endParaRPr>
          </a:p>
          <a:p>
            <a:endParaRPr lang="nl-NL" sz="2500" b="1" dirty="0">
              <a:latin typeface="Aptos" panose="020B0004020202020204" pitchFamily="34" charset="0"/>
            </a:endParaRPr>
          </a:p>
          <a:p>
            <a:r>
              <a:rPr lang="nl-NL" sz="2500" dirty="0">
                <a:latin typeface="Aptos" panose="020B0004020202020204" pitchFamily="34" charset="0"/>
              </a:rPr>
              <a:t>Maak tijdens het kijken de opdracht op bladzijde 5 en 6 </a:t>
            </a:r>
            <a:br>
              <a:rPr lang="nl-NL" sz="2500" dirty="0">
                <a:latin typeface="Aptos" panose="020B0004020202020204" pitchFamily="34" charset="0"/>
              </a:rPr>
            </a:br>
            <a:r>
              <a:rPr lang="nl-NL" sz="2500" dirty="0">
                <a:latin typeface="Aptos" panose="020B0004020202020204" pitchFamily="34" charset="0"/>
              </a:rPr>
              <a:t>van het werkboek.</a:t>
            </a:r>
          </a:p>
        </p:txBody>
      </p:sp>
      <p:sp>
        <p:nvSpPr>
          <p:cNvPr id="4" name="Isosceles Triangle 15">
            <a:extLst>
              <a:ext uri="{FF2B5EF4-FFF2-40B4-BE49-F238E27FC236}">
                <a16:creationId xmlns:a16="http://schemas.microsoft.com/office/drawing/2014/main" id="{337F455A-D7A0-0DE8-5D68-797CCA44F8BF}"/>
              </a:ext>
            </a:extLst>
          </p:cNvPr>
          <p:cNvSpPr/>
          <p:nvPr/>
        </p:nvSpPr>
        <p:spPr>
          <a:xfrm rot="5400000">
            <a:off x="640936" y="2652286"/>
            <a:ext cx="512474" cy="48954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847E7A99-29DB-FD17-5398-C973ADA6C197}"/>
              </a:ext>
            </a:extLst>
          </p:cNvPr>
          <p:cNvSpPr/>
          <p:nvPr/>
        </p:nvSpPr>
        <p:spPr>
          <a:xfrm>
            <a:off x="0" y="-78377"/>
            <a:ext cx="740229" cy="709748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descr="Afbeelding met buitenshuis, gras, hemel, persoon&#10;&#10;Door AI gegenereerde inhoud is mogelijk onjuist.">
            <a:extLst>
              <a:ext uri="{FF2B5EF4-FFF2-40B4-BE49-F238E27FC236}">
                <a16:creationId xmlns:a16="http://schemas.microsoft.com/office/drawing/2014/main" id="{10AC62C0-AFC2-FB6F-3F1A-CBD5083974B9}"/>
              </a:ext>
            </a:extLst>
          </p:cNvPr>
          <p:cNvPicPr>
            <a:picLocks noChangeAspect="1"/>
          </p:cNvPicPr>
          <p:nvPr/>
        </p:nvPicPr>
        <p:blipFill>
          <a:blip r:embed="rId4"/>
          <a:stretch>
            <a:fillRect/>
          </a:stretch>
        </p:blipFill>
        <p:spPr>
          <a:xfrm>
            <a:off x="6313252" y="2640823"/>
            <a:ext cx="5417938" cy="3246171"/>
          </a:xfrm>
          <a:prstGeom prst="rect">
            <a:avLst/>
          </a:prstGeom>
        </p:spPr>
      </p:pic>
    </p:spTree>
    <p:extLst>
      <p:ext uri="{BB962C8B-B14F-4D97-AF65-F5344CB8AC3E}">
        <p14:creationId xmlns:p14="http://schemas.microsoft.com/office/powerpoint/2010/main" val="168741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D2857-42B3-DB57-51AD-96910B85FA6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5868295-C5E2-849D-45BC-A504645DFEB7}"/>
              </a:ext>
            </a:extLst>
          </p:cNvPr>
          <p:cNvSpPr>
            <a:spLocks noGrp="1"/>
          </p:cNvSpPr>
          <p:nvPr>
            <p:ph type="title"/>
          </p:nvPr>
        </p:nvSpPr>
        <p:spPr/>
        <p:txBody>
          <a:bodyPr>
            <a:normAutofit/>
          </a:bodyPr>
          <a:lstStyle/>
          <a:p>
            <a:r>
              <a:rPr lang="nl-NL" sz="4000" dirty="0">
                <a:solidFill>
                  <a:schemeClr val="accent2"/>
                </a:solidFill>
              </a:rPr>
              <a:t>KICK-OFF</a:t>
            </a:r>
            <a:br>
              <a:rPr lang="nl-NL" sz="2000" dirty="0">
                <a:solidFill>
                  <a:schemeClr val="accent2"/>
                </a:solidFill>
              </a:rPr>
            </a:br>
            <a:r>
              <a:rPr lang="nl-NL" sz="2000" b="0" dirty="0">
                <a:solidFill>
                  <a:schemeClr val="accent5"/>
                </a:solidFill>
              </a:rPr>
              <a:t>Ontdek hoe veilig en schoon drinkwater gemaakt wordt </a:t>
            </a:r>
          </a:p>
        </p:txBody>
      </p:sp>
      <p:sp>
        <p:nvSpPr>
          <p:cNvPr id="3" name="Tijdelijke aanduiding voor inhoud 2">
            <a:extLst>
              <a:ext uri="{FF2B5EF4-FFF2-40B4-BE49-F238E27FC236}">
                <a16:creationId xmlns:a16="http://schemas.microsoft.com/office/drawing/2014/main" id="{BC4A7511-24D9-5967-6623-CBD998EDEA72}"/>
              </a:ext>
            </a:extLst>
          </p:cNvPr>
          <p:cNvSpPr>
            <a:spLocks noGrp="1"/>
          </p:cNvSpPr>
          <p:nvPr>
            <p:ph idx="1"/>
          </p:nvPr>
        </p:nvSpPr>
        <p:spPr>
          <a:xfrm>
            <a:off x="1357791" y="2640823"/>
            <a:ext cx="6027078" cy="3721404"/>
          </a:xfrm>
        </p:spPr>
        <p:txBody>
          <a:bodyPr>
            <a:normAutofit lnSpcReduction="10000"/>
          </a:bodyPr>
          <a:lstStyle/>
          <a:p>
            <a:r>
              <a:rPr lang="nl-NL" sz="3000" b="1" dirty="0">
                <a:latin typeface="Aptos" panose="020B0004020202020204" pitchFamily="34" charset="0"/>
              </a:rPr>
              <a:t>Nabespreking</a:t>
            </a:r>
            <a:br>
              <a:rPr lang="nl-NL" sz="2500" b="1" dirty="0">
                <a:latin typeface="Aptos" panose="020B0004020202020204" pitchFamily="34" charset="0"/>
              </a:rPr>
            </a:br>
            <a:endParaRPr lang="nl-NL" sz="2500" b="1" dirty="0">
              <a:latin typeface="Aptos" panose="020B0004020202020204" pitchFamily="34" charset="0"/>
            </a:endParaRPr>
          </a:p>
          <a:p>
            <a:pPr marL="342900" indent="-342900">
              <a:buFont typeface="Arial" panose="020B0604020202020204" pitchFamily="34" charset="0"/>
              <a:buChar char="•"/>
            </a:pPr>
            <a:r>
              <a:rPr lang="nl-NL" sz="2200" dirty="0">
                <a:latin typeface="Aptos" panose="020B0004020202020204" pitchFamily="34" charset="0"/>
              </a:rPr>
              <a:t>Welke weg legt het water af om uit je kraan te komen?</a:t>
            </a:r>
          </a:p>
          <a:p>
            <a:pPr marL="342900" indent="-342900">
              <a:buFont typeface="Arial" panose="020B0604020202020204" pitchFamily="34" charset="0"/>
              <a:buChar char="•"/>
            </a:pPr>
            <a:r>
              <a:rPr lang="nl-NL" sz="2200" dirty="0">
                <a:latin typeface="Aptos" panose="020B0004020202020204" pitchFamily="34" charset="0"/>
              </a:rPr>
              <a:t>Wat valt op bij zuivering van het water door Dunea?</a:t>
            </a:r>
          </a:p>
          <a:p>
            <a:pPr marL="342900" indent="-342900">
              <a:buFont typeface="Arial" panose="020B0604020202020204" pitchFamily="34" charset="0"/>
              <a:buChar char="•"/>
            </a:pPr>
            <a:r>
              <a:rPr lang="nl-NL" sz="2200" dirty="0">
                <a:latin typeface="Aptos" panose="020B0004020202020204" pitchFamily="34" charset="0"/>
              </a:rPr>
              <a:t>Welke stap heb je gekozen waarbij de natuur meehelpt met de zuivering?</a:t>
            </a:r>
          </a:p>
          <a:p>
            <a:pPr marL="342900" indent="-342900">
              <a:buFont typeface="Arial" panose="020B0604020202020204" pitchFamily="34" charset="0"/>
              <a:buChar char="•"/>
            </a:pPr>
            <a:r>
              <a:rPr lang="nl-NL" sz="2200" dirty="0">
                <a:latin typeface="Aptos" panose="020B0004020202020204" pitchFamily="34" charset="0"/>
              </a:rPr>
              <a:t>Wat is een uitdaging voor de toekomst?</a:t>
            </a:r>
          </a:p>
        </p:txBody>
      </p:sp>
      <p:sp>
        <p:nvSpPr>
          <p:cNvPr id="4" name="Isosceles Triangle 15">
            <a:extLst>
              <a:ext uri="{FF2B5EF4-FFF2-40B4-BE49-F238E27FC236}">
                <a16:creationId xmlns:a16="http://schemas.microsoft.com/office/drawing/2014/main" id="{61DBD563-E1D5-0203-20BE-07B3BF9EFC1C}"/>
              </a:ext>
            </a:extLst>
          </p:cNvPr>
          <p:cNvSpPr/>
          <p:nvPr/>
        </p:nvSpPr>
        <p:spPr>
          <a:xfrm rot="5400000">
            <a:off x="640936" y="2652286"/>
            <a:ext cx="512474" cy="48954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EE2409AD-FC67-D814-5401-9CD4274484A5}"/>
              </a:ext>
            </a:extLst>
          </p:cNvPr>
          <p:cNvSpPr/>
          <p:nvPr/>
        </p:nvSpPr>
        <p:spPr>
          <a:xfrm>
            <a:off x="0" y="-78377"/>
            <a:ext cx="740229" cy="709748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descr="Afbeelding met buitenshuis, gras, hemel, persoon&#10;&#10;Door AI gegenereerde inhoud is mogelijk onjuist.">
            <a:extLst>
              <a:ext uri="{FF2B5EF4-FFF2-40B4-BE49-F238E27FC236}">
                <a16:creationId xmlns:a16="http://schemas.microsoft.com/office/drawing/2014/main" id="{E6D60D0C-15CA-EC84-92AB-21CEB5BDFB90}"/>
              </a:ext>
            </a:extLst>
          </p:cNvPr>
          <p:cNvPicPr>
            <a:picLocks noChangeAspect="1"/>
          </p:cNvPicPr>
          <p:nvPr/>
        </p:nvPicPr>
        <p:blipFill>
          <a:blip r:embed="rId3"/>
          <a:stretch>
            <a:fillRect/>
          </a:stretch>
        </p:blipFill>
        <p:spPr>
          <a:xfrm rot="246289">
            <a:off x="7670449" y="2339282"/>
            <a:ext cx="4083493" cy="2446635"/>
          </a:xfrm>
          <a:prstGeom prst="rect">
            <a:avLst/>
          </a:prstGeom>
        </p:spPr>
      </p:pic>
    </p:spTree>
    <p:extLst>
      <p:ext uri="{BB962C8B-B14F-4D97-AF65-F5344CB8AC3E}">
        <p14:creationId xmlns:p14="http://schemas.microsoft.com/office/powerpoint/2010/main" val="3503463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9C04F-6AF3-9C58-6588-8F2A8417F90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8415D7C-4EBC-1B2D-E4C0-329CDE656F32}"/>
              </a:ext>
            </a:extLst>
          </p:cNvPr>
          <p:cNvSpPr>
            <a:spLocks noGrp="1"/>
          </p:cNvSpPr>
          <p:nvPr>
            <p:ph type="title"/>
          </p:nvPr>
        </p:nvSpPr>
        <p:spPr/>
        <p:txBody>
          <a:bodyPr>
            <a:normAutofit/>
          </a:bodyPr>
          <a:lstStyle/>
          <a:p>
            <a:r>
              <a:rPr lang="nl-NL" sz="4000" dirty="0">
                <a:solidFill>
                  <a:schemeClr val="accent2"/>
                </a:solidFill>
              </a:rPr>
              <a:t>KICK-OFF</a:t>
            </a:r>
            <a:br>
              <a:rPr lang="nl-NL" sz="2000" dirty="0">
                <a:solidFill>
                  <a:schemeClr val="accent2"/>
                </a:solidFill>
              </a:rPr>
            </a:br>
            <a:r>
              <a:rPr lang="nl-NL" sz="2000" b="0" dirty="0">
                <a:solidFill>
                  <a:schemeClr val="accent5"/>
                </a:solidFill>
              </a:rPr>
              <a:t>Ontdek hoe veilig en schoon drinkwater gemaakt wordt </a:t>
            </a:r>
          </a:p>
        </p:txBody>
      </p:sp>
      <p:sp>
        <p:nvSpPr>
          <p:cNvPr id="4" name="Isosceles Triangle 15">
            <a:extLst>
              <a:ext uri="{FF2B5EF4-FFF2-40B4-BE49-F238E27FC236}">
                <a16:creationId xmlns:a16="http://schemas.microsoft.com/office/drawing/2014/main" id="{942DE4FD-EF09-5B45-1412-4E7FA204C88C}"/>
              </a:ext>
            </a:extLst>
          </p:cNvPr>
          <p:cNvSpPr/>
          <p:nvPr/>
        </p:nvSpPr>
        <p:spPr>
          <a:xfrm rot="5400000">
            <a:off x="640936" y="2109849"/>
            <a:ext cx="512474" cy="48954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719D947A-672A-3FE6-0633-3C285DBC122D}"/>
              </a:ext>
            </a:extLst>
          </p:cNvPr>
          <p:cNvSpPr/>
          <p:nvPr/>
        </p:nvSpPr>
        <p:spPr>
          <a:xfrm>
            <a:off x="0" y="-78377"/>
            <a:ext cx="740229" cy="709748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Tijdelijke aanduiding voor inhoud 9" descr="Afbeelding met schermopname&#10;&#10;Door AI gegenereerde inhoud is mogelijk onjuist.">
            <a:extLst>
              <a:ext uri="{FF2B5EF4-FFF2-40B4-BE49-F238E27FC236}">
                <a16:creationId xmlns:a16="http://schemas.microsoft.com/office/drawing/2014/main" id="{E184FFD4-E060-26D2-63B6-9A396D505C03}"/>
              </a:ext>
            </a:extLst>
          </p:cNvPr>
          <p:cNvPicPr>
            <a:picLocks noGrp="1" noChangeAspect="1"/>
          </p:cNvPicPr>
          <p:nvPr>
            <p:ph idx="1"/>
          </p:nvPr>
        </p:nvPicPr>
        <p:blipFill>
          <a:blip r:embed="rId3"/>
          <a:stretch>
            <a:fillRect/>
          </a:stretch>
        </p:blipFill>
        <p:spPr>
          <a:xfrm>
            <a:off x="1265455" y="3938326"/>
            <a:ext cx="10515600" cy="1511702"/>
          </a:xfrm>
          <a:prstGeom prst="rect">
            <a:avLst/>
          </a:prstGeom>
        </p:spPr>
      </p:pic>
      <p:sp>
        <p:nvSpPr>
          <p:cNvPr id="11" name="Tijdelijke aanduiding voor inhoud 2">
            <a:extLst>
              <a:ext uri="{FF2B5EF4-FFF2-40B4-BE49-F238E27FC236}">
                <a16:creationId xmlns:a16="http://schemas.microsoft.com/office/drawing/2014/main" id="{9605CA64-CA24-B11F-D85B-C69BC8B15761}"/>
              </a:ext>
            </a:extLst>
          </p:cNvPr>
          <p:cNvSpPr txBox="1">
            <a:spLocks/>
          </p:cNvSpPr>
          <p:nvPr/>
        </p:nvSpPr>
        <p:spPr>
          <a:xfrm>
            <a:off x="1357791" y="2098386"/>
            <a:ext cx="6027078" cy="3721404"/>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Clr>
                <a:schemeClr val="accent1"/>
              </a:buClr>
              <a:buSzPct val="70000"/>
              <a:buFontTx/>
              <a:buNone/>
              <a:defRPr sz="2000" kern="1200">
                <a:solidFill>
                  <a:schemeClr val="tx1"/>
                </a:solidFill>
                <a:latin typeface="+mn-lt"/>
                <a:ea typeface="+mn-ea"/>
                <a:cs typeface="+mn-cs"/>
              </a:defRPr>
            </a:lvl1pPr>
            <a:lvl2pPr marL="216000" indent="-216000" algn="l" defTabSz="914400" rtl="0" eaLnBrk="1" latinLnBrk="0" hangingPunct="1">
              <a:lnSpc>
                <a:spcPct val="100000"/>
              </a:lnSpc>
              <a:spcBef>
                <a:spcPts val="500"/>
              </a:spcBef>
              <a:buClr>
                <a:schemeClr val="accent1"/>
              </a:buClr>
              <a:buSzPct val="70000"/>
              <a:buFont typeface="Wingdings 2" panose="05020102010507070707" pitchFamily="18" charset="2"/>
              <a:buChar char=""/>
              <a:defRPr sz="2000" kern="1200">
                <a:solidFill>
                  <a:schemeClr val="tx1"/>
                </a:solidFill>
                <a:latin typeface="+mn-lt"/>
                <a:ea typeface="+mn-ea"/>
                <a:cs typeface="+mn-cs"/>
              </a:defRPr>
            </a:lvl2pPr>
            <a:lvl3pPr marL="432000" indent="-216000" algn="l" defTabSz="914400" rtl="0" eaLnBrk="1" latinLnBrk="0" hangingPunct="1">
              <a:lnSpc>
                <a:spcPct val="100000"/>
              </a:lnSpc>
              <a:spcBef>
                <a:spcPts val="500"/>
              </a:spcBef>
              <a:buClr>
                <a:schemeClr val="accent2"/>
              </a:buClr>
              <a:buSzPct val="70000"/>
              <a:buFont typeface="Wingdings 2" panose="05020102010507070707" pitchFamily="18" charset="2"/>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Clr>
                <a:schemeClr val="accent1"/>
              </a:buClr>
              <a:buSzPct val="70000"/>
              <a:buFont typeface="Wingdings 2" panose="05020102010507070707" pitchFamily="18" charset="2"/>
              <a:buNone/>
              <a:defRPr sz="2200" b="1" kern="1200">
                <a:solidFill>
                  <a:schemeClr val="tx1"/>
                </a:solidFill>
                <a:latin typeface="+mn-lt"/>
                <a:ea typeface="+mn-ea"/>
                <a:cs typeface="+mn-cs"/>
              </a:defRPr>
            </a:lvl4pPr>
            <a:lvl5pPr marL="0" indent="0" algn="l" defTabSz="914400" rtl="0" eaLnBrk="1" latinLnBrk="0" hangingPunct="1">
              <a:lnSpc>
                <a:spcPct val="100000"/>
              </a:lnSpc>
              <a:spcBef>
                <a:spcPts val="500"/>
              </a:spcBef>
              <a:buClr>
                <a:schemeClr val="accent1"/>
              </a:buClr>
              <a:buSzPct val="70000"/>
              <a:buFontTx/>
              <a:buNone/>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3000" b="1" dirty="0">
                <a:latin typeface="Aptos" panose="020B0004020202020204" pitchFamily="34" charset="0"/>
              </a:rPr>
              <a:t>Weg van het water</a:t>
            </a:r>
            <a:br>
              <a:rPr lang="nl-NL" sz="2500" b="1" dirty="0">
                <a:latin typeface="Aptos" panose="020B0004020202020204" pitchFamily="34" charset="0"/>
              </a:rPr>
            </a:br>
            <a:r>
              <a:rPr lang="nl-NL" sz="2500" dirty="0">
                <a:latin typeface="Aptos" panose="020B0004020202020204" pitchFamily="34" charset="0"/>
              </a:rPr>
              <a:t>De juiste volgorde van de onderdelen:</a:t>
            </a:r>
          </a:p>
        </p:txBody>
      </p:sp>
      <p:sp>
        <p:nvSpPr>
          <p:cNvPr id="13" name="Tekstvak 12">
            <a:extLst>
              <a:ext uri="{FF2B5EF4-FFF2-40B4-BE49-F238E27FC236}">
                <a16:creationId xmlns:a16="http://schemas.microsoft.com/office/drawing/2014/main" id="{DD7B9C16-AEAD-81D6-051B-B20E15418F77}"/>
              </a:ext>
            </a:extLst>
          </p:cNvPr>
          <p:cNvSpPr txBox="1"/>
          <p:nvPr/>
        </p:nvSpPr>
        <p:spPr>
          <a:xfrm>
            <a:off x="1110896" y="5419896"/>
            <a:ext cx="1159675" cy="584775"/>
          </a:xfrm>
          <a:prstGeom prst="rect">
            <a:avLst/>
          </a:prstGeom>
          <a:solidFill>
            <a:schemeClr val="bg1"/>
          </a:solidFill>
        </p:spPr>
        <p:txBody>
          <a:bodyPr wrap="square">
            <a:spAutoFit/>
          </a:bodyPr>
          <a:lstStyle/>
          <a:p>
            <a:pPr algn="ctr">
              <a:buNone/>
            </a:pPr>
            <a:r>
              <a:rPr lang="nl-NL" sz="1200" dirty="0">
                <a:effectLst/>
                <a:latin typeface="+mj-lt"/>
              </a:rPr>
              <a:t>1</a:t>
            </a:r>
            <a:r>
              <a:rPr lang="nl-NL" sz="1000" dirty="0">
                <a:effectLst/>
              </a:rPr>
              <a:t> Kwaliteitscontrole</a:t>
            </a:r>
          </a:p>
          <a:p>
            <a:pPr algn="ctr">
              <a:buNone/>
            </a:pPr>
            <a:r>
              <a:rPr lang="nl-NL" sz="1000" dirty="0">
                <a:effectLst/>
              </a:rPr>
              <a:t>en verbetering</a:t>
            </a:r>
          </a:p>
        </p:txBody>
      </p:sp>
      <p:sp>
        <p:nvSpPr>
          <p:cNvPr id="14" name="Tekstvak 13">
            <a:extLst>
              <a:ext uri="{FF2B5EF4-FFF2-40B4-BE49-F238E27FC236}">
                <a16:creationId xmlns:a16="http://schemas.microsoft.com/office/drawing/2014/main" id="{536A3927-D5AE-CE57-B930-04A3B754B5EC}"/>
              </a:ext>
            </a:extLst>
          </p:cNvPr>
          <p:cNvSpPr txBox="1"/>
          <p:nvPr/>
        </p:nvSpPr>
        <p:spPr>
          <a:xfrm>
            <a:off x="2593911" y="5447271"/>
            <a:ext cx="1159675" cy="584775"/>
          </a:xfrm>
          <a:prstGeom prst="rect">
            <a:avLst/>
          </a:prstGeom>
          <a:solidFill>
            <a:schemeClr val="bg1"/>
          </a:solidFill>
        </p:spPr>
        <p:txBody>
          <a:bodyPr wrap="square">
            <a:spAutoFit/>
          </a:bodyPr>
          <a:lstStyle/>
          <a:p>
            <a:pPr algn="ctr">
              <a:buNone/>
            </a:pPr>
            <a:r>
              <a:rPr lang="nl-NL" sz="1200" dirty="0">
                <a:effectLst/>
                <a:latin typeface="+mj-lt"/>
              </a:rPr>
              <a:t>2</a:t>
            </a:r>
            <a:r>
              <a:rPr lang="nl-NL" sz="1000" dirty="0">
                <a:effectLst/>
              </a:rPr>
              <a:t> </a:t>
            </a:r>
            <a:br>
              <a:rPr lang="nl-NL" sz="1000" dirty="0">
                <a:effectLst/>
              </a:rPr>
            </a:br>
            <a:r>
              <a:rPr lang="nl-NL" sz="1000" dirty="0">
                <a:effectLst/>
              </a:rPr>
              <a:t>Filtering door micro-zeven</a:t>
            </a:r>
          </a:p>
        </p:txBody>
      </p:sp>
      <p:sp>
        <p:nvSpPr>
          <p:cNvPr id="15" name="Tekstvak 14">
            <a:extLst>
              <a:ext uri="{FF2B5EF4-FFF2-40B4-BE49-F238E27FC236}">
                <a16:creationId xmlns:a16="http://schemas.microsoft.com/office/drawing/2014/main" id="{66D6C26E-6C40-9767-9883-778200036CCA}"/>
              </a:ext>
            </a:extLst>
          </p:cNvPr>
          <p:cNvSpPr txBox="1"/>
          <p:nvPr/>
        </p:nvSpPr>
        <p:spPr>
          <a:xfrm>
            <a:off x="3915257" y="5447271"/>
            <a:ext cx="1159675" cy="584775"/>
          </a:xfrm>
          <a:prstGeom prst="rect">
            <a:avLst/>
          </a:prstGeom>
          <a:solidFill>
            <a:schemeClr val="bg1"/>
          </a:solidFill>
        </p:spPr>
        <p:txBody>
          <a:bodyPr wrap="square">
            <a:spAutoFit/>
          </a:bodyPr>
          <a:lstStyle/>
          <a:p>
            <a:pPr algn="ctr">
              <a:buNone/>
            </a:pPr>
            <a:r>
              <a:rPr lang="nl-NL" sz="1200" dirty="0">
                <a:effectLst/>
                <a:latin typeface="+mj-lt"/>
              </a:rPr>
              <a:t>3</a:t>
            </a:r>
            <a:r>
              <a:rPr lang="nl-NL" sz="1000" dirty="0">
                <a:effectLst/>
              </a:rPr>
              <a:t> </a:t>
            </a:r>
            <a:br>
              <a:rPr lang="nl-NL" sz="1000" dirty="0">
                <a:effectLst/>
              </a:rPr>
            </a:br>
            <a:r>
              <a:rPr lang="nl-NL" sz="1000" dirty="0">
                <a:effectLst/>
              </a:rPr>
              <a:t>Voorzuivering met zandfilters</a:t>
            </a:r>
          </a:p>
        </p:txBody>
      </p:sp>
      <p:sp>
        <p:nvSpPr>
          <p:cNvPr id="16" name="Tekstvak 15">
            <a:extLst>
              <a:ext uri="{FF2B5EF4-FFF2-40B4-BE49-F238E27FC236}">
                <a16:creationId xmlns:a16="http://schemas.microsoft.com/office/drawing/2014/main" id="{CF724B78-EE13-4531-E84B-BF8038A5C369}"/>
              </a:ext>
            </a:extLst>
          </p:cNvPr>
          <p:cNvSpPr txBox="1"/>
          <p:nvPr/>
        </p:nvSpPr>
        <p:spPr>
          <a:xfrm>
            <a:off x="5414891" y="5447271"/>
            <a:ext cx="1159675" cy="584775"/>
          </a:xfrm>
          <a:prstGeom prst="rect">
            <a:avLst/>
          </a:prstGeom>
          <a:solidFill>
            <a:schemeClr val="bg1"/>
          </a:solidFill>
        </p:spPr>
        <p:txBody>
          <a:bodyPr wrap="square">
            <a:spAutoFit/>
          </a:bodyPr>
          <a:lstStyle/>
          <a:p>
            <a:pPr algn="ctr">
              <a:buNone/>
            </a:pPr>
            <a:r>
              <a:rPr lang="nl-NL" sz="1200" dirty="0">
                <a:effectLst/>
                <a:latin typeface="+mj-lt"/>
              </a:rPr>
              <a:t>4</a:t>
            </a:r>
            <a:r>
              <a:rPr lang="nl-NL" sz="1000" dirty="0">
                <a:effectLst/>
              </a:rPr>
              <a:t> </a:t>
            </a:r>
            <a:br>
              <a:rPr lang="nl-NL" sz="1000" dirty="0">
                <a:effectLst/>
              </a:rPr>
            </a:br>
            <a:r>
              <a:rPr lang="nl-NL" sz="1000" dirty="0">
                <a:effectLst/>
              </a:rPr>
              <a:t>Duinzand als natuurlijk filter</a:t>
            </a:r>
          </a:p>
        </p:txBody>
      </p:sp>
      <p:sp>
        <p:nvSpPr>
          <p:cNvPr id="17" name="Tekstvak 16">
            <a:extLst>
              <a:ext uri="{FF2B5EF4-FFF2-40B4-BE49-F238E27FC236}">
                <a16:creationId xmlns:a16="http://schemas.microsoft.com/office/drawing/2014/main" id="{C587FF24-BB0C-0A5E-B7FA-1E8FE6FB39BF}"/>
              </a:ext>
            </a:extLst>
          </p:cNvPr>
          <p:cNvSpPr txBox="1"/>
          <p:nvPr/>
        </p:nvSpPr>
        <p:spPr>
          <a:xfrm>
            <a:off x="6729125" y="5423044"/>
            <a:ext cx="1159675" cy="892552"/>
          </a:xfrm>
          <a:prstGeom prst="rect">
            <a:avLst/>
          </a:prstGeom>
          <a:solidFill>
            <a:schemeClr val="bg1"/>
          </a:solidFill>
        </p:spPr>
        <p:txBody>
          <a:bodyPr wrap="square">
            <a:spAutoFit/>
          </a:bodyPr>
          <a:lstStyle/>
          <a:p>
            <a:pPr algn="ctr">
              <a:buNone/>
            </a:pPr>
            <a:r>
              <a:rPr lang="nl-NL" sz="1200" dirty="0">
                <a:effectLst/>
                <a:latin typeface="+mj-lt"/>
              </a:rPr>
              <a:t>5</a:t>
            </a:r>
            <a:r>
              <a:rPr lang="nl-NL" sz="1000" dirty="0">
                <a:effectLst/>
              </a:rPr>
              <a:t> </a:t>
            </a:r>
            <a:br>
              <a:rPr lang="nl-NL" sz="1000" dirty="0">
                <a:effectLst/>
              </a:rPr>
            </a:br>
            <a:r>
              <a:rPr lang="nl-NL" sz="1000" dirty="0">
                <a:effectLst/>
              </a:rPr>
              <a:t>Oppompen en ontharden van water door koolfilters</a:t>
            </a:r>
          </a:p>
        </p:txBody>
      </p:sp>
      <p:sp>
        <p:nvSpPr>
          <p:cNvPr id="18" name="Tekstvak 17">
            <a:extLst>
              <a:ext uri="{FF2B5EF4-FFF2-40B4-BE49-F238E27FC236}">
                <a16:creationId xmlns:a16="http://schemas.microsoft.com/office/drawing/2014/main" id="{3F0443E0-4320-8A15-2546-76C4BFCB8726}"/>
              </a:ext>
            </a:extLst>
          </p:cNvPr>
          <p:cNvSpPr txBox="1"/>
          <p:nvPr/>
        </p:nvSpPr>
        <p:spPr>
          <a:xfrm>
            <a:off x="7780013" y="5419896"/>
            <a:ext cx="1159675" cy="738664"/>
          </a:xfrm>
          <a:prstGeom prst="rect">
            <a:avLst/>
          </a:prstGeom>
          <a:solidFill>
            <a:schemeClr val="bg1"/>
          </a:solidFill>
        </p:spPr>
        <p:txBody>
          <a:bodyPr wrap="square">
            <a:spAutoFit/>
          </a:bodyPr>
          <a:lstStyle/>
          <a:p>
            <a:pPr algn="ctr">
              <a:buNone/>
            </a:pPr>
            <a:r>
              <a:rPr lang="nl-NL" sz="1200" dirty="0">
                <a:effectLst/>
                <a:latin typeface="+mj-lt"/>
              </a:rPr>
              <a:t>6</a:t>
            </a:r>
            <a:r>
              <a:rPr lang="nl-NL" sz="1000" dirty="0">
                <a:effectLst/>
              </a:rPr>
              <a:t> </a:t>
            </a:r>
            <a:br>
              <a:rPr lang="nl-NL" sz="1000" dirty="0">
                <a:effectLst/>
              </a:rPr>
            </a:br>
            <a:r>
              <a:rPr lang="nl-NL" sz="1000" dirty="0">
                <a:effectLst/>
              </a:rPr>
              <a:t>Via cascades (watervallen) naar snelfilters</a:t>
            </a:r>
          </a:p>
        </p:txBody>
      </p:sp>
      <p:sp>
        <p:nvSpPr>
          <p:cNvPr id="19" name="Tekstvak 18">
            <a:extLst>
              <a:ext uri="{FF2B5EF4-FFF2-40B4-BE49-F238E27FC236}">
                <a16:creationId xmlns:a16="http://schemas.microsoft.com/office/drawing/2014/main" id="{A6C1AEDF-4BFD-25AC-2F7D-67B466BF0364}"/>
              </a:ext>
            </a:extLst>
          </p:cNvPr>
          <p:cNvSpPr txBox="1"/>
          <p:nvPr/>
        </p:nvSpPr>
        <p:spPr>
          <a:xfrm>
            <a:off x="9094247" y="5447271"/>
            <a:ext cx="1159675" cy="584775"/>
          </a:xfrm>
          <a:prstGeom prst="rect">
            <a:avLst/>
          </a:prstGeom>
          <a:solidFill>
            <a:schemeClr val="bg1"/>
          </a:solidFill>
        </p:spPr>
        <p:txBody>
          <a:bodyPr wrap="square">
            <a:spAutoFit/>
          </a:bodyPr>
          <a:lstStyle/>
          <a:p>
            <a:pPr algn="ctr">
              <a:buNone/>
            </a:pPr>
            <a:r>
              <a:rPr lang="nl-NL" sz="1200" dirty="0">
                <a:effectLst/>
                <a:latin typeface="+mj-lt"/>
              </a:rPr>
              <a:t>7</a:t>
            </a:r>
            <a:r>
              <a:rPr lang="nl-NL" sz="1000" dirty="0">
                <a:effectLst/>
              </a:rPr>
              <a:t> </a:t>
            </a:r>
            <a:br>
              <a:rPr lang="nl-NL" sz="1000" dirty="0">
                <a:effectLst/>
              </a:rPr>
            </a:br>
            <a:r>
              <a:rPr lang="nl-NL" sz="1000" dirty="0">
                <a:effectLst/>
              </a:rPr>
              <a:t>Langzame zandfilters</a:t>
            </a:r>
          </a:p>
        </p:txBody>
      </p:sp>
      <p:sp>
        <p:nvSpPr>
          <p:cNvPr id="20" name="Tekstvak 19">
            <a:extLst>
              <a:ext uri="{FF2B5EF4-FFF2-40B4-BE49-F238E27FC236}">
                <a16:creationId xmlns:a16="http://schemas.microsoft.com/office/drawing/2014/main" id="{6B65DECE-4907-C713-F46B-3C97E496EE65}"/>
              </a:ext>
            </a:extLst>
          </p:cNvPr>
          <p:cNvSpPr txBox="1"/>
          <p:nvPr/>
        </p:nvSpPr>
        <p:spPr>
          <a:xfrm>
            <a:off x="10360408" y="5451924"/>
            <a:ext cx="1159675" cy="430887"/>
          </a:xfrm>
          <a:prstGeom prst="rect">
            <a:avLst/>
          </a:prstGeom>
          <a:solidFill>
            <a:schemeClr val="bg1"/>
          </a:solidFill>
        </p:spPr>
        <p:txBody>
          <a:bodyPr wrap="square">
            <a:spAutoFit/>
          </a:bodyPr>
          <a:lstStyle/>
          <a:p>
            <a:pPr algn="ctr">
              <a:buNone/>
            </a:pPr>
            <a:r>
              <a:rPr lang="nl-NL" sz="1200" dirty="0">
                <a:effectLst/>
                <a:latin typeface="+mj-lt"/>
              </a:rPr>
              <a:t>8</a:t>
            </a:r>
            <a:r>
              <a:rPr lang="nl-NL" sz="1000" dirty="0">
                <a:effectLst/>
              </a:rPr>
              <a:t> </a:t>
            </a:r>
            <a:br>
              <a:rPr lang="nl-NL" sz="1000" dirty="0">
                <a:effectLst/>
              </a:rPr>
            </a:br>
            <a:r>
              <a:rPr lang="nl-NL" sz="1000" dirty="0">
                <a:effectLst/>
              </a:rPr>
              <a:t>Water uit de kraan</a:t>
            </a:r>
          </a:p>
        </p:txBody>
      </p:sp>
    </p:spTree>
    <p:extLst>
      <p:ext uri="{BB962C8B-B14F-4D97-AF65-F5344CB8AC3E}">
        <p14:creationId xmlns:p14="http://schemas.microsoft.com/office/powerpoint/2010/main" val="2064277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B22AD-EED6-04E6-3B9F-18BF040C7CF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7ACFDC4-FDA9-EAC2-4403-A1A14164C534}"/>
              </a:ext>
            </a:extLst>
          </p:cNvPr>
          <p:cNvSpPr>
            <a:spLocks noGrp="1"/>
          </p:cNvSpPr>
          <p:nvPr>
            <p:ph type="title"/>
          </p:nvPr>
        </p:nvSpPr>
        <p:spPr/>
        <p:txBody>
          <a:bodyPr>
            <a:normAutofit/>
          </a:bodyPr>
          <a:lstStyle/>
          <a:p>
            <a:r>
              <a:rPr lang="nl-NL" sz="4000" dirty="0">
                <a:solidFill>
                  <a:schemeClr val="accent2"/>
                </a:solidFill>
              </a:rPr>
              <a:t>VOORBEREIDING</a:t>
            </a:r>
            <a:br>
              <a:rPr lang="nl-NL" sz="2000" dirty="0">
                <a:solidFill>
                  <a:schemeClr val="accent2"/>
                </a:solidFill>
              </a:rPr>
            </a:br>
            <a:r>
              <a:rPr lang="nl-NL" sz="2000" b="0" dirty="0">
                <a:solidFill>
                  <a:schemeClr val="accent5"/>
                </a:solidFill>
              </a:rPr>
              <a:t>Ontdek hoe veilig en schoon drinkwater gemaakt wordt </a:t>
            </a:r>
          </a:p>
        </p:txBody>
      </p:sp>
      <p:sp>
        <p:nvSpPr>
          <p:cNvPr id="3" name="Tijdelijke aanduiding voor inhoud 2">
            <a:extLst>
              <a:ext uri="{FF2B5EF4-FFF2-40B4-BE49-F238E27FC236}">
                <a16:creationId xmlns:a16="http://schemas.microsoft.com/office/drawing/2014/main" id="{1840F075-1AA2-9281-1AF5-DF1BC833F12F}"/>
              </a:ext>
            </a:extLst>
          </p:cNvPr>
          <p:cNvSpPr>
            <a:spLocks noGrp="1"/>
          </p:cNvSpPr>
          <p:nvPr>
            <p:ph idx="1"/>
          </p:nvPr>
        </p:nvSpPr>
        <p:spPr>
          <a:xfrm>
            <a:off x="1357791" y="1950720"/>
            <a:ext cx="7306524" cy="4411507"/>
          </a:xfrm>
        </p:spPr>
        <p:txBody>
          <a:bodyPr>
            <a:normAutofit fontScale="77500" lnSpcReduction="20000"/>
          </a:bodyPr>
          <a:lstStyle/>
          <a:p>
            <a:r>
              <a:rPr lang="nl-NL" sz="3900" b="1" dirty="0">
                <a:latin typeface="Aptos" panose="020B0004020202020204" pitchFamily="34" charset="0"/>
              </a:rPr>
              <a:t>Toekomst</a:t>
            </a:r>
            <a:br>
              <a:rPr lang="nl-NL" sz="2500" b="1" dirty="0">
                <a:latin typeface="Aptos" panose="020B0004020202020204" pitchFamily="34" charset="0"/>
              </a:rPr>
            </a:br>
            <a:endParaRPr lang="nl-NL" sz="2500" b="1" dirty="0">
              <a:latin typeface="Aptos" panose="020B0004020202020204" pitchFamily="34" charset="0"/>
            </a:endParaRPr>
          </a:p>
          <a:p>
            <a:r>
              <a:rPr lang="nl-NL" sz="2900" dirty="0">
                <a:latin typeface="Aptos" panose="020B0004020202020204" pitchFamily="34" charset="0"/>
              </a:rPr>
              <a:t>Schoon drinkwater lijkt vanzelfsprekend, maar dat wordt in de toekomst steeds moeilijker. </a:t>
            </a:r>
          </a:p>
          <a:p>
            <a:br>
              <a:rPr lang="nl-NL" sz="2900" dirty="0">
                <a:latin typeface="Aptos" panose="020B0004020202020204" pitchFamily="34" charset="0"/>
              </a:rPr>
            </a:br>
            <a:r>
              <a:rPr lang="nl-NL" sz="2900" dirty="0">
                <a:latin typeface="Aptos" panose="020B0004020202020204" pitchFamily="34" charset="0"/>
              </a:rPr>
              <a:t>Dit komt door: </a:t>
            </a:r>
          </a:p>
          <a:p>
            <a:pPr marL="457200" indent="-457200">
              <a:buFont typeface="Arial" panose="020B0604020202020204" pitchFamily="34" charset="0"/>
              <a:buChar char="•"/>
            </a:pPr>
            <a:r>
              <a:rPr lang="nl-NL" sz="2900" dirty="0">
                <a:latin typeface="Aptos" panose="020B0004020202020204" pitchFamily="34" charset="0"/>
              </a:rPr>
              <a:t>klimaatverandering </a:t>
            </a:r>
          </a:p>
          <a:p>
            <a:pPr marL="457200" indent="-457200">
              <a:buFont typeface="Arial" panose="020B0604020202020204" pitchFamily="34" charset="0"/>
              <a:buChar char="•"/>
            </a:pPr>
            <a:r>
              <a:rPr lang="nl-NL" sz="2900" dirty="0">
                <a:latin typeface="Aptos" panose="020B0004020202020204" pitchFamily="34" charset="0"/>
              </a:rPr>
              <a:t>meer vervuiling </a:t>
            </a:r>
          </a:p>
          <a:p>
            <a:pPr marL="457200" indent="-457200">
              <a:buFont typeface="Arial" panose="020B0604020202020204" pitchFamily="34" charset="0"/>
              <a:buChar char="•"/>
            </a:pPr>
            <a:r>
              <a:rPr lang="nl-NL" sz="2900" dirty="0">
                <a:latin typeface="Aptos" panose="020B0004020202020204" pitchFamily="34" charset="0"/>
              </a:rPr>
              <a:t>groeiende bevolking </a:t>
            </a:r>
          </a:p>
          <a:p>
            <a:endParaRPr lang="nl-NL" sz="2900" dirty="0">
              <a:latin typeface="Aptos" panose="020B0004020202020204" pitchFamily="34" charset="0"/>
            </a:endParaRPr>
          </a:p>
          <a:p>
            <a:r>
              <a:rPr lang="nl-NL" sz="2900" dirty="0">
                <a:latin typeface="Aptos" panose="020B0004020202020204" pitchFamily="34" charset="0"/>
              </a:rPr>
              <a:t>Hierdoor is het steeds moeilijker om genoeg schoon en veilig water te maken.</a:t>
            </a:r>
          </a:p>
        </p:txBody>
      </p:sp>
      <p:sp>
        <p:nvSpPr>
          <p:cNvPr id="4" name="Isosceles Triangle 15">
            <a:extLst>
              <a:ext uri="{FF2B5EF4-FFF2-40B4-BE49-F238E27FC236}">
                <a16:creationId xmlns:a16="http://schemas.microsoft.com/office/drawing/2014/main" id="{ADEB9CA1-26D0-6A4A-B8E9-53077166B46E}"/>
              </a:ext>
            </a:extLst>
          </p:cNvPr>
          <p:cNvSpPr/>
          <p:nvPr/>
        </p:nvSpPr>
        <p:spPr>
          <a:xfrm rot="5400000">
            <a:off x="581963" y="1852429"/>
            <a:ext cx="512474" cy="48954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DA6315A8-2EC2-3464-3AD3-7A4EF29252EB}"/>
              </a:ext>
            </a:extLst>
          </p:cNvPr>
          <p:cNvSpPr/>
          <p:nvPr/>
        </p:nvSpPr>
        <p:spPr>
          <a:xfrm>
            <a:off x="0" y="-78377"/>
            <a:ext cx="740229" cy="709748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Afbeelding 6" descr="Afbeelding met trein, metro, overdekt, persoon&#10;&#10;Door AI gegenereerde inhoud is mogelijk onjuist.">
            <a:extLst>
              <a:ext uri="{FF2B5EF4-FFF2-40B4-BE49-F238E27FC236}">
                <a16:creationId xmlns:a16="http://schemas.microsoft.com/office/drawing/2014/main" id="{1343ECD9-F6C4-E94F-3F27-53871EB31885}"/>
              </a:ext>
            </a:extLst>
          </p:cNvPr>
          <p:cNvPicPr>
            <a:picLocks noChangeAspect="1"/>
          </p:cNvPicPr>
          <p:nvPr/>
        </p:nvPicPr>
        <p:blipFill>
          <a:blip r:embed="rId3"/>
          <a:srcRect l="47228" t="52593" r="4256" b="4485"/>
          <a:stretch>
            <a:fillRect/>
          </a:stretch>
        </p:blipFill>
        <p:spPr>
          <a:xfrm>
            <a:off x="8344389" y="4149634"/>
            <a:ext cx="3930237" cy="1606589"/>
          </a:xfrm>
          <a:prstGeom prst="rect">
            <a:avLst/>
          </a:prstGeom>
        </p:spPr>
      </p:pic>
      <p:pic>
        <p:nvPicPr>
          <p:cNvPr id="10" name="Afbeelding 9" descr="Afbeelding met machine, overdekt, engineering, fabriek&#10;&#10;Door AI gegenereerde inhoud is mogelijk onjuist.">
            <a:extLst>
              <a:ext uri="{FF2B5EF4-FFF2-40B4-BE49-F238E27FC236}">
                <a16:creationId xmlns:a16="http://schemas.microsoft.com/office/drawing/2014/main" id="{19B219EB-7460-7447-12EB-BAB4C923D2BD}"/>
              </a:ext>
            </a:extLst>
          </p:cNvPr>
          <p:cNvPicPr>
            <a:picLocks noChangeAspect="1"/>
          </p:cNvPicPr>
          <p:nvPr/>
        </p:nvPicPr>
        <p:blipFill>
          <a:blip r:embed="rId4"/>
          <a:srcRect l="27339" t="26592" b="10514"/>
          <a:stretch>
            <a:fillRect/>
          </a:stretch>
        </p:blipFill>
        <p:spPr>
          <a:xfrm>
            <a:off x="8913169" y="1950720"/>
            <a:ext cx="3138996" cy="2037806"/>
          </a:xfrm>
          <a:prstGeom prst="rect">
            <a:avLst/>
          </a:prstGeom>
        </p:spPr>
      </p:pic>
    </p:spTree>
    <p:extLst>
      <p:ext uri="{BB962C8B-B14F-4D97-AF65-F5344CB8AC3E}">
        <p14:creationId xmlns:p14="http://schemas.microsoft.com/office/powerpoint/2010/main" val="3411764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69DE6-ED39-0D1E-41D2-FEEACBAA0FD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78E2E05-6197-6AC7-3E21-345DB56A8007}"/>
              </a:ext>
            </a:extLst>
          </p:cNvPr>
          <p:cNvSpPr>
            <a:spLocks noGrp="1"/>
          </p:cNvSpPr>
          <p:nvPr>
            <p:ph type="title"/>
          </p:nvPr>
        </p:nvSpPr>
        <p:spPr/>
        <p:txBody>
          <a:bodyPr>
            <a:normAutofit/>
          </a:bodyPr>
          <a:lstStyle/>
          <a:p>
            <a:r>
              <a:rPr lang="nl-NL" sz="4000" dirty="0">
                <a:solidFill>
                  <a:schemeClr val="accent2"/>
                </a:solidFill>
              </a:rPr>
              <a:t>VOORBEREIDING</a:t>
            </a:r>
            <a:br>
              <a:rPr lang="nl-NL" sz="2000" dirty="0">
                <a:solidFill>
                  <a:schemeClr val="accent2"/>
                </a:solidFill>
              </a:rPr>
            </a:br>
            <a:r>
              <a:rPr lang="nl-NL" sz="2000" b="0" dirty="0">
                <a:solidFill>
                  <a:schemeClr val="accent5"/>
                </a:solidFill>
              </a:rPr>
              <a:t>Ontdek hoe veilig en schoon drinkwater gemaakt wordt </a:t>
            </a:r>
          </a:p>
        </p:txBody>
      </p:sp>
      <p:sp>
        <p:nvSpPr>
          <p:cNvPr id="3" name="Tijdelijke aanduiding voor inhoud 2">
            <a:extLst>
              <a:ext uri="{FF2B5EF4-FFF2-40B4-BE49-F238E27FC236}">
                <a16:creationId xmlns:a16="http://schemas.microsoft.com/office/drawing/2014/main" id="{81805D3C-3FFE-A7E1-B054-6E52FD0A90D4}"/>
              </a:ext>
            </a:extLst>
          </p:cNvPr>
          <p:cNvSpPr>
            <a:spLocks noGrp="1"/>
          </p:cNvSpPr>
          <p:nvPr>
            <p:ph idx="1"/>
          </p:nvPr>
        </p:nvSpPr>
        <p:spPr>
          <a:xfrm>
            <a:off x="1357792" y="2088273"/>
            <a:ext cx="7351493" cy="4312527"/>
          </a:xfrm>
        </p:spPr>
        <p:txBody>
          <a:bodyPr>
            <a:normAutofit/>
          </a:bodyPr>
          <a:lstStyle/>
          <a:p>
            <a:r>
              <a:rPr lang="nl-NL" sz="3000" b="1" dirty="0">
                <a:latin typeface="Aptos" panose="020B0004020202020204" pitchFamily="34" charset="0"/>
              </a:rPr>
              <a:t>Samenvatting</a:t>
            </a:r>
            <a:br>
              <a:rPr lang="nl-NL" sz="2500" b="1" dirty="0">
                <a:latin typeface="Aptos" panose="020B0004020202020204" pitchFamily="34" charset="0"/>
              </a:rPr>
            </a:br>
            <a:endParaRPr lang="nl-NL" sz="2500" b="1" dirty="0">
              <a:latin typeface="Aptos" panose="020B0004020202020204" pitchFamily="34" charset="0"/>
            </a:endParaRPr>
          </a:p>
          <a:p>
            <a:pPr marL="342900" indent="-342900">
              <a:buFont typeface="Arial" panose="020B0604020202020204" pitchFamily="34" charset="0"/>
              <a:buChar char="•"/>
            </a:pPr>
            <a:r>
              <a:rPr lang="nl-NL" sz="2200" dirty="0">
                <a:latin typeface="Aptos" panose="020B0004020202020204" pitchFamily="34" charset="0"/>
              </a:rPr>
              <a:t>Dunea gebruikt duinwater en voorgezuiverd rivierwater.</a:t>
            </a:r>
          </a:p>
          <a:p>
            <a:pPr marL="342900" indent="-342900">
              <a:buFont typeface="Arial" panose="020B0604020202020204" pitchFamily="34" charset="0"/>
              <a:buChar char="•"/>
            </a:pPr>
            <a:r>
              <a:rPr lang="nl-NL" sz="2200" dirty="0">
                <a:latin typeface="Aptos" panose="020B0004020202020204" pitchFamily="34" charset="0"/>
              </a:rPr>
              <a:t>De duinen zijn niet alleen mooi natuurgebied, maar zorgen ook voor zuivering en opslag van water. </a:t>
            </a:r>
          </a:p>
          <a:p>
            <a:pPr marL="342900" indent="-342900">
              <a:buFont typeface="Arial" panose="020B0604020202020204" pitchFamily="34" charset="0"/>
              <a:buChar char="•"/>
            </a:pPr>
            <a:r>
              <a:rPr lang="nl-NL" sz="2200" dirty="0">
                <a:latin typeface="Aptos" panose="020B0004020202020204" pitchFamily="34" charset="0"/>
              </a:rPr>
              <a:t>Er zijn meerdere zuiveringsstappen: ontharding, beluchting, langzame zandfiltratie etc.</a:t>
            </a:r>
          </a:p>
          <a:p>
            <a:pPr marL="342900" indent="-342900">
              <a:buFont typeface="Arial" panose="020B0604020202020204" pitchFamily="34" charset="0"/>
              <a:buChar char="•"/>
            </a:pPr>
            <a:r>
              <a:rPr lang="nl-NL" sz="2200" dirty="0">
                <a:latin typeface="Aptos" panose="020B0004020202020204" pitchFamily="34" charset="0"/>
              </a:rPr>
              <a:t>Dit werk vraagt techniek, natuurkennis én onderhoud – dus verschillende beroepen.</a:t>
            </a:r>
            <a:endParaRPr lang="nl-NL" sz="2500" dirty="0">
              <a:latin typeface="Aptos" panose="020B0004020202020204" pitchFamily="34" charset="0"/>
            </a:endParaRPr>
          </a:p>
        </p:txBody>
      </p:sp>
      <p:sp>
        <p:nvSpPr>
          <p:cNvPr id="4" name="Isosceles Triangle 15">
            <a:extLst>
              <a:ext uri="{FF2B5EF4-FFF2-40B4-BE49-F238E27FC236}">
                <a16:creationId xmlns:a16="http://schemas.microsoft.com/office/drawing/2014/main" id="{5B764F9C-6A35-AC4E-E9CA-1B700CED27FE}"/>
              </a:ext>
            </a:extLst>
          </p:cNvPr>
          <p:cNvSpPr/>
          <p:nvPr/>
        </p:nvSpPr>
        <p:spPr>
          <a:xfrm rot="5400000">
            <a:off x="640936" y="2092410"/>
            <a:ext cx="512474" cy="48954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63D8385A-12FD-EBEC-0B8B-1733D9B9B02A}"/>
              </a:ext>
            </a:extLst>
          </p:cNvPr>
          <p:cNvSpPr/>
          <p:nvPr/>
        </p:nvSpPr>
        <p:spPr>
          <a:xfrm>
            <a:off x="0" y="-78377"/>
            <a:ext cx="740229" cy="709748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voertuig, Landvoertuig, bus, persoon&#10;&#10;Door AI gegenereerde inhoud is mogelijk onjuist.">
            <a:extLst>
              <a:ext uri="{FF2B5EF4-FFF2-40B4-BE49-F238E27FC236}">
                <a16:creationId xmlns:a16="http://schemas.microsoft.com/office/drawing/2014/main" id="{026F051D-8D69-48AF-D3B5-81527FA17336}"/>
              </a:ext>
            </a:extLst>
          </p:cNvPr>
          <p:cNvPicPr>
            <a:picLocks noChangeAspect="1"/>
          </p:cNvPicPr>
          <p:nvPr/>
        </p:nvPicPr>
        <p:blipFill>
          <a:blip r:embed="rId3"/>
          <a:stretch>
            <a:fillRect/>
          </a:stretch>
        </p:blipFill>
        <p:spPr>
          <a:xfrm>
            <a:off x="8619344" y="4032354"/>
            <a:ext cx="3733174" cy="2488783"/>
          </a:xfrm>
          <a:prstGeom prst="rect">
            <a:avLst/>
          </a:prstGeom>
        </p:spPr>
      </p:pic>
      <p:pic>
        <p:nvPicPr>
          <p:cNvPr id="17" name="Afbeelding 16" descr="Afbeelding met buitenshuis, landschap, hemel, gras&#10;&#10;Door AI gegenereerde inhoud is mogelijk onjuist.">
            <a:extLst>
              <a:ext uri="{FF2B5EF4-FFF2-40B4-BE49-F238E27FC236}">
                <a16:creationId xmlns:a16="http://schemas.microsoft.com/office/drawing/2014/main" id="{EE4C47B2-2E09-128F-801D-E5ACC9FC05F6}"/>
              </a:ext>
            </a:extLst>
          </p:cNvPr>
          <p:cNvPicPr>
            <a:picLocks noChangeAspect="1"/>
          </p:cNvPicPr>
          <p:nvPr/>
        </p:nvPicPr>
        <p:blipFill>
          <a:blip r:embed="rId4"/>
          <a:stretch>
            <a:fillRect/>
          </a:stretch>
        </p:blipFill>
        <p:spPr>
          <a:xfrm>
            <a:off x="9028053" y="2088273"/>
            <a:ext cx="3163947" cy="1777238"/>
          </a:xfrm>
          <a:prstGeom prst="rect">
            <a:avLst/>
          </a:prstGeom>
        </p:spPr>
      </p:pic>
    </p:spTree>
    <p:extLst>
      <p:ext uri="{BB962C8B-B14F-4D97-AF65-F5344CB8AC3E}">
        <p14:creationId xmlns:p14="http://schemas.microsoft.com/office/powerpoint/2010/main" val="3110599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54B9B-0262-5A8B-8A63-81D8F638F0E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6D8114E-5755-59B8-C7C0-D60F306D4BF1}"/>
              </a:ext>
            </a:extLst>
          </p:cNvPr>
          <p:cNvSpPr>
            <a:spLocks noGrp="1"/>
          </p:cNvSpPr>
          <p:nvPr>
            <p:ph type="title"/>
          </p:nvPr>
        </p:nvSpPr>
        <p:spPr/>
        <p:txBody>
          <a:bodyPr>
            <a:normAutofit/>
          </a:bodyPr>
          <a:lstStyle/>
          <a:p>
            <a:r>
              <a:rPr lang="nl-NL" sz="4000" dirty="0">
                <a:solidFill>
                  <a:schemeClr val="accent2"/>
                </a:solidFill>
              </a:rPr>
              <a:t>VOORBEREIDING</a:t>
            </a:r>
            <a:br>
              <a:rPr lang="nl-NL" sz="2000" dirty="0">
                <a:solidFill>
                  <a:schemeClr val="accent2"/>
                </a:solidFill>
              </a:rPr>
            </a:br>
            <a:r>
              <a:rPr lang="nl-NL" sz="2000" b="0" dirty="0">
                <a:solidFill>
                  <a:schemeClr val="accent5"/>
                </a:solidFill>
              </a:rPr>
              <a:t>Ontdek hoe veilig en schoon drinkwater gemaakt wordt </a:t>
            </a:r>
          </a:p>
        </p:txBody>
      </p:sp>
      <p:sp>
        <p:nvSpPr>
          <p:cNvPr id="3" name="Tijdelijke aanduiding voor inhoud 2">
            <a:extLst>
              <a:ext uri="{FF2B5EF4-FFF2-40B4-BE49-F238E27FC236}">
                <a16:creationId xmlns:a16="http://schemas.microsoft.com/office/drawing/2014/main" id="{0A9B5A13-004D-9083-8EEA-9F2C6CB3A97F}"/>
              </a:ext>
            </a:extLst>
          </p:cNvPr>
          <p:cNvSpPr>
            <a:spLocks noGrp="1"/>
          </p:cNvSpPr>
          <p:nvPr>
            <p:ph idx="1"/>
          </p:nvPr>
        </p:nvSpPr>
        <p:spPr>
          <a:xfrm>
            <a:off x="1357791" y="2830286"/>
            <a:ext cx="5139927" cy="3531941"/>
          </a:xfrm>
        </p:spPr>
        <p:txBody>
          <a:bodyPr>
            <a:normAutofit fontScale="92500" lnSpcReduction="10000"/>
          </a:bodyPr>
          <a:lstStyle/>
          <a:p>
            <a:r>
              <a:rPr lang="nl-NL" sz="3000" b="1" dirty="0">
                <a:latin typeface="Aptos" panose="020B0004020202020204" pitchFamily="34" charset="0"/>
              </a:rPr>
              <a:t>Kun je alles geloven wat je ziet?</a:t>
            </a:r>
            <a:br>
              <a:rPr lang="nl-NL" sz="2500" b="1" dirty="0">
                <a:latin typeface="Aptos" panose="020B0004020202020204" pitchFamily="34" charset="0"/>
              </a:rPr>
            </a:br>
            <a:endParaRPr lang="nl-NL" sz="2500" b="1" dirty="0">
              <a:latin typeface="Aptos" panose="020B0004020202020204" pitchFamily="34" charset="0"/>
            </a:endParaRPr>
          </a:p>
          <a:p>
            <a:r>
              <a:rPr lang="nl-NL" sz="2500" dirty="0">
                <a:latin typeface="Aptos" panose="020B0004020202020204" pitchFamily="34" charset="0"/>
              </a:rPr>
              <a:t>Bekijk twee </a:t>
            </a:r>
            <a:r>
              <a:rPr lang="nl-NL" sz="2500" dirty="0" err="1">
                <a:latin typeface="Aptos" panose="020B0004020202020204" pitchFamily="34" charset="0"/>
              </a:rPr>
              <a:t>TikToks</a:t>
            </a:r>
            <a:r>
              <a:rPr lang="nl-NL" sz="2500" dirty="0">
                <a:latin typeface="Aptos" panose="020B0004020202020204" pitchFamily="34" charset="0"/>
              </a:rPr>
              <a:t> van influencers. </a:t>
            </a:r>
          </a:p>
          <a:p>
            <a:pPr marL="342900" indent="-342900">
              <a:buFont typeface="Arial" panose="020B0604020202020204" pitchFamily="34" charset="0"/>
              <a:buChar char="•"/>
            </a:pPr>
            <a:r>
              <a:rPr lang="nl-NL" sz="2500" dirty="0">
                <a:latin typeface="Aptos" panose="020B0004020202020204" pitchFamily="34" charset="0"/>
              </a:rPr>
              <a:t>Wat zeggen zij over ons kraanwater?</a:t>
            </a:r>
          </a:p>
          <a:p>
            <a:pPr marL="342900" indent="-342900">
              <a:buFont typeface="Arial" panose="020B0604020202020204" pitchFamily="34" charset="0"/>
              <a:buChar char="•"/>
            </a:pPr>
            <a:r>
              <a:rPr lang="nl-NL" sz="2500" dirty="0">
                <a:latin typeface="Aptos" panose="020B0004020202020204" pitchFamily="34" charset="0"/>
              </a:rPr>
              <a:t>Vertrouw jij dit?</a:t>
            </a:r>
          </a:p>
          <a:p>
            <a:pPr marL="342900" indent="-342900">
              <a:buFont typeface="Arial" panose="020B0604020202020204" pitchFamily="34" charset="0"/>
              <a:buChar char="•"/>
            </a:pPr>
            <a:r>
              <a:rPr lang="nl-NL" sz="2500" dirty="0">
                <a:latin typeface="Aptos" panose="020B0004020202020204" pitchFamily="34" charset="0"/>
              </a:rPr>
              <a:t>Waarom zouden ze deze filmpjes maken?</a:t>
            </a:r>
          </a:p>
          <a:p>
            <a:pPr marL="342900" indent="-342900">
              <a:buFont typeface="Arial" panose="020B0604020202020204" pitchFamily="34" charset="0"/>
              <a:buChar char="•"/>
            </a:pPr>
            <a:endParaRPr lang="nl-NL" sz="2500" dirty="0">
              <a:latin typeface="Aptos" panose="020B0004020202020204" pitchFamily="34" charset="0"/>
            </a:endParaRPr>
          </a:p>
        </p:txBody>
      </p:sp>
      <p:sp>
        <p:nvSpPr>
          <p:cNvPr id="4" name="Isosceles Triangle 15">
            <a:extLst>
              <a:ext uri="{FF2B5EF4-FFF2-40B4-BE49-F238E27FC236}">
                <a16:creationId xmlns:a16="http://schemas.microsoft.com/office/drawing/2014/main" id="{6138FC1A-CDA2-6802-7803-A44785532565}"/>
              </a:ext>
            </a:extLst>
          </p:cNvPr>
          <p:cNvSpPr/>
          <p:nvPr/>
        </p:nvSpPr>
        <p:spPr>
          <a:xfrm rot="5400000">
            <a:off x="640936" y="2834423"/>
            <a:ext cx="512474" cy="48954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0B99E1FE-074F-DBDB-D3DB-65D7EAA6A4BD}"/>
              </a:ext>
            </a:extLst>
          </p:cNvPr>
          <p:cNvSpPr/>
          <p:nvPr/>
        </p:nvSpPr>
        <p:spPr>
          <a:xfrm>
            <a:off x="0" y="-78377"/>
            <a:ext cx="740229" cy="709748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v24044gl0000d1ql3gvog65qgk9glrh0.MP4">
            <a:hlinkClick r:id="" action="ppaction://media"/>
            <a:extLst>
              <a:ext uri="{FF2B5EF4-FFF2-40B4-BE49-F238E27FC236}">
                <a16:creationId xmlns:a16="http://schemas.microsoft.com/office/drawing/2014/main" id="{C59F0556-53DB-8775-BE11-906FB3CE2934}"/>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rot="21353333">
            <a:off x="7234241" y="2489687"/>
            <a:ext cx="1968207" cy="3499035"/>
          </a:xfrm>
          <a:prstGeom prst="rect">
            <a:avLst/>
          </a:prstGeom>
        </p:spPr>
      </p:pic>
      <p:pic>
        <p:nvPicPr>
          <p:cNvPr id="7" name="v24044gl0000d1nao0vog65l058u6tf0.MP4">
            <a:hlinkClick r:id="" action="ppaction://media"/>
            <a:extLst>
              <a:ext uri="{FF2B5EF4-FFF2-40B4-BE49-F238E27FC236}">
                <a16:creationId xmlns:a16="http://schemas.microsoft.com/office/drawing/2014/main" id="{D11085BC-3E99-9C9E-BB31-7073E24BC309}"/>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rot="238828">
            <a:off x="9543027" y="1397797"/>
            <a:ext cx="1978843" cy="3517943"/>
          </a:xfrm>
          <a:prstGeom prst="rect">
            <a:avLst/>
          </a:prstGeom>
        </p:spPr>
      </p:pic>
    </p:spTree>
    <p:extLst>
      <p:ext uri="{BB962C8B-B14F-4D97-AF65-F5344CB8AC3E}">
        <p14:creationId xmlns:p14="http://schemas.microsoft.com/office/powerpoint/2010/main" val="4284051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343"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67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6"/>
                </p:tgtEl>
              </p:cMediaNode>
            </p:video>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6"/>
                                        </p:tgtEl>
                                      </p:cBhvr>
                                    </p:cmd>
                                  </p:childTnLst>
                                </p:cTn>
                              </p:par>
                            </p:childTnLst>
                          </p:cTn>
                        </p:par>
                      </p:childTnLst>
                    </p:cTn>
                  </p:par>
                </p:childTnLst>
              </p:cTn>
              <p:nextCondLst>
                <p:cond evt="onClick" delay="0">
                  <p:tgtEl>
                    <p:spTgt spid="6"/>
                  </p:tgtEl>
                </p:cond>
              </p:nextCondLst>
            </p:seq>
            <p:video>
              <p:cMediaNode vol="80000">
                <p:cTn id="17" fill="hold" display="0">
                  <p:stCondLst>
                    <p:cond delay="indefinite"/>
                  </p:stCondLst>
                </p:cTn>
                <p:tgtEl>
                  <p:spTgt spid="7"/>
                </p:tgtEl>
              </p:cMediaNode>
            </p:video>
            <p:seq concurrent="1" nextAc="seek">
              <p:cTn id="18" restart="whenNotActive" fill="hold" evtFilter="cancelBubble" nodeType="interactiveSeq">
                <p:stCondLst>
                  <p:cond evt="onClick" delay="0">
                    <p:tgtEl>
                      <p:spTgt spid="7"/>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65CC0-EB72-6F7D-4DBD-6ECD489B94C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13BBB3-B923-08F7-6DB0-9AC00C0AD54D}"/>
              </a:ext>
            </a:extLst>
          </p:cNvPr>
          <p:cNvSpPr>
            <a:spLocks noGrp="1"/>
          </p:cNvSpPr>
          <p:nvPr>
            <p:ph type="title"/>
          </p:nvPr>
        </p:nvSpPr>
        <p:spPr/>
        <p:txBody>
          <a:bodyPr>
            <a:normAutofit/>
          </a:bodyPr>
          <a:lstStyle/>
          <a:p>
            <a:r>
              <a:rPr lang="nl-NL" sz="4000" dirty="0">
                <a:solidFill>
                  <a:schemeClr val="accent2"/>
                </a:solidFill>
              </a:rPr>
              <a:t>VOORBEREIDING</a:t>
            </a:r>
            <a:br>
              <a:rPr lang="nl-NL" sz="2000" dirty="0">
                <a:solidFill>
                  <a:schemeClr val="accent2"/>
                </a:solidFill>
              </a:rPr>
            </a:br>
            <a:r>
              <a:rPr lang="nl-NL" sz="2000" b="0" dirty="0">
                <a:solidFill>
                  <a:schemeClr val="accent5"/>
                </a:solidFill>
              </a:rPr>
              <a:t>Ontdek hoe veilig en schoon drinkwater gemaakt wordt </a:t>
            </a:r>
          </a:p>
        </p:txBody>
      </p:sp>
      <p:sp>
        <p:nvSpPr>
          <p:cNvPr id="3" name="Tijdelijke aanduiding voor inhoud 2">
            <a:extLst>
              <a:ext uri="{FF2B5EF4-FFF2-40B4-BE49-F238E27FC236}">
                <a16:creationId xmlns:a16="http://schemas.microsoft.com/office/drawing/2014/main" id="{17486617-7E2F-EDE0-2F25-429CD2C77518}"/>
              </a:ext>
            </a:extLst>
          </p:cNvPr>
          <p:cNvSpPr>
            <a:spLocks noGrp="1"/>
          </p:cNvSpPr>
          <p:nvPr>
            <p:ph idx="1"/>
          </p:nvPr>
        </p:nvSpPr>
        <p:spPr>
          <a:xfrm>
            <a:off x="1357791" y="3429000"/>
            <a:ext cx="6645386" cy="2933227"/>
          </a:xfrm>
        </p:spPr>
        <p:txBody>
          <a:bodyPr>
            <a:normAutofit/>
          </a:bodyPr>
          <a:lstStyle/>
          <a:p>
            <a:r>
              <a:rPr lang="nl-NL" sz="3000" b="1" dirty="0">
                <a:latin typeface="Aptos" panose="020B0004020202020204" pitchFamily="34" charset="0"/>
              </a:rPr>
              <a:t>Aan de slag</a:t>
            </a:r>
            <a:br>
              <a:rPr lang="nl-NL" sz="2500" b="1" dirty="0">
                <a:latin typeface="Aptos" panose="020B0004020202020204" pitchFamily="34" charset="0"/>
              </a:rPr>
            </a:br>
            <a:endParaRPr lang="nl-NL" sz="2500" b="1" dirty="0">
              <a:latin typeface="Aptos" panose="020B0004020202020204" pitchFamily="34" charset="0"/>
            </a:endParaRPr>
          </a:p>
          <a:p>
            <a:r>
              <a:rPr lang="nl-NL" sz="2700" dirty="0">
                <a:latin typeface="Aptos" panose="020B0004020202020204" pitchFamily="34" charset="0"/>
              </a:rPr>
              <a:t>Maak de opdrachten op bladzijde 8 en 9.</a:t>
            </a:r>
            <a:br>
              <a:rPr lang="nl-NL" sz="2700" dirty="0">
                <a:latin typeface="Aptos" panose="020B0004020202020204" pitchFamily="34" charset="0"/>
              </a:rPr>
            </a:br>
            <a:r>
              <a:rPr lang="nl-NL" sz="2700" dirty="0">
                <a:latin typeface="Aptos" panose="020B0004020202020204" pitchFamily="34" charset="0"/>
              </a:rPr>
              <a:t>Bespreek de antwoorden na.</a:t>
            </a:r>
          </a:p>
        </p:txBody>
      </p:sp>
      <p:sp>
        <p:nvSpPr>
          <p:cNvPr id="4" name="Isosceles Triangle 15">
            <a:extLst>
              <a:ext uri="{FF2B5EF4-FFF2-40B4-BE49-F238E27FC236}">
                <a16:creationId xmlns:a16="http://schemas.microsoft.com/office/drawing/2014/main" id="{94ABE782-EE3B-AA09-19FF-7401BEAFF476}"/>
              </a:ext>
            </a:extLst>
          </p:cNvPr>
          <p:cNvSpPr/>
          <p:nvPr/>
        </p:nvSpPr>
        <p:spPr>
          <a:xfrm rot="5400000">
            <a:off x="581963" y="3481829"/>
            <a:ext cx="512474" cy="48954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7015E0D9-2F4A-50B7-F41C-5D60C3792D8F}"/>
              </a:ext>
            </a:extLst>
          </p:cNvPr>
          <p:cNvSpPr/>
          <p:nvPr/>
        </p:nvSpPr>
        <p:spPr>
          <a:xfrm>
            <a:off x="0" y="-78377"/>
            <a:ext cx="740229" cy="709748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descr="Afbeelding met tekst, computer, schermopname, persoon&#10;&#10;Door AI gegenereerde inhoud is mogelijk onjuist.">
            <a:extLst>
              <a:ext uri="{FF2B5EF4-FFF2-40B4-BE49-F238E27FC236}">
                <a16:creationId xmlns:a16="http://schemas.microsoft.com/office/drawing/2014/main" id="{43ACDBA9-5E06-F218-C19B-0114CBB81269}"/>
              </a:ext>
            </a:extLst>
          </p:cNvPr>
          <p:cNvPicPr>
            <a:picLocks noChangeAspect="1"/>
          </p:cNvPicPr>
          <p:nvPr/>
        </p:nvPicPr>
        <p:blipFill>
          <a:blip r:embed="rId3"/>
          <a:stretch>
            <a:fillRect/>
          </a:stretch>
        </p:blipFill>
        <p:spPr>
          <a:xfrm rot="532009">
            <a:off x="9312085" y="3297520"/>
            <a:ext cx="2258062" cy="3175603"/>
          </a:xfrm>
          <a:prstGeom prst="rect">
            <a:avLst/>
          </a:prstGeom>
        </p:spPr>
      </p:pic>
      <p:pic>
        <p:nvPicPr>
          <p:cNvPr id="12" name="Afbeelding 11" descr="Afbeelding met tekst, schermopname, ontwerp&#10;&#10;Door AI gegenereerde inhoud is mogelijk onjuist.">
            <a:extLst>
              <a:ext uri="{FF2B5EF4-FFF2-40B4-BE49-F238E27FC236}">
                <a16:creationId xmlns:a16="http://schemas.microsoft.com/office/drawing/2014/main" id="{660738F1-1B9B-E178-3695-675D8724F2A6}"/>
              </a:ext>
            </a:extLst>
          </p:cNvPr>
          <p:cNvPicPr>
            <a:picLocks noChangeAspect="1"/>
          </p:cNvPicPr>
          <p:nvPr/>
        </p:nvPicPr>
        <p:blipFill>
          <a:blip r:embed="rId4"/>
          <a:stretch>
            <a:fillRect/>
          </a:stretch>
        </p:blipFill>
        <p:spPr>
          <a:xfrm rot="21316588">
            <a:off x="7539697" y="1932391"/>
            <a:ext cx="2357344" cy="3318625"/>
          </a:xfrm>
          <a:prstGeom prst="rect">
            <a:avLst/>
          </a:prstGeom>
        </p:spPr>
      </p:pic>
    </p:spTree>
    <p:extLst>
      <p:ext uri="{BB962C8B-B14F-4D97-AF65-F5344CB8AC3E}">
        <p14:creationId xmlns:p14="http://schemas.microsoft.com/office/powerpoint/2010/main" val="2307239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E7149-8ABB-53A4-9C1F-C27A8E91D01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7C835F1-6D76-D76D-33D7-DEFDC7E0F140}"/>
              </a:ext>
            </a:extLst>
          </p:cNvPr>
          <p:cNvSpPr>
            <a:spLocks noGrp="1"/>
          </p:cNvSpPr>
          <p:nvPr>
            <p:ph type="title"/>
          </p:nvPr>
        </p:nvSpPr>
        <p:spPr/>
        <p:txBody>
          <a:bodyPr>
            <a:normAutofit/>
          </a:bodyPr>
          <a:lstStyle/>
          <a:p>
            <a:r>
              <a:rPr lang="nl-NL" sz="4000" dirty="0">
                <a:solidFill>
                  <a:schemeClr val="accent2"/>
                </a:solidFill>
              </a:rPr>
              <a:t>BEROEPEN</a:t>
            </a:r>
            <a:br>
              <a:rPr lang="nl-NL" sz="2000" dirty="0">
                <a:solidFill>
                  <a:schemeClr val="accent2"/>
                </a:solidFill>
              </a:rPr>
            </a:br>
            <a:r>
              <a:rPr lang="nl-NL" sz="2000" b="0" dirty="0">
                <a:solidFill>
                  <a:schemeClr val="accent5"/>
                </a:solidFill>
              </a:rPr>
              <a:t>Ontdek hoe veilig en schoon drinkwater gemaakt wordt </a:t>
            </a:r>
          </a:p>
        </p:txBody>
      </p:sp>
      <p:sp>
        <p:nvSpPr>
          <p:cNvPr id="3" name="Tijdelijke aanduiding voor inhoud 2">
            <a:extLst>
              <a:ext uri="{FF2B5EF4-FFF2-40B4-BE49-F238E27FC236}">
                <a16:creationId xmlns:a16="http://schemas.microsoft.com/office/drawing/2014/main" id="{9475F3C5-DD90-4DB5-684E-023A807D0641}"/>
              </a:ext>
            </a:extLst>
          </p:cNvPr>
          <p:cNvSpPr>
            <a:spLocks noGrp="1"/>
          </p:cNvSpPr>
          <p:nvPr>
            <p:ph idx="1"/>
          </p:nvPr>
        </p:nvSpPr>
        <p:spPr>
          <a:xfrm>
            <a:off x="1357791" y="2699657"/>
            <a:ext cx="6645386" cy="3662570"/>
          </a:xfrm>
        </p:spPr>
        <p:txBody>
          <a:bodyPr>
            <a:normAutofit/>
          </a:bodyPr>
          <a:lstStyle/>
          <a:p>
            <a:r>
              <a:rPr lang="nl-NL" sz="2800" b="1" dirty="0">
                <a:latin typeface="Aptos" panose="020B0004020202020204" pitchFamily="34" charset="0"/>
              </a:rPr>
              <a:t>Loopbaan-opdrachten</a:t>
            </a:r>
          </a:p>
          <a:p>
            <a:r>
              <a:rPr lang="nl-NL" sz="2700" dirty="0">
                <a:latin typeface="Aptos" panose="020B0004020202020204" pitchFamily="34" charset="0"/>
              </a:rPr>
              <a:t>De vraag naar schoon drinkwater groeit. Er zijn opgeleide mensen nodig zijn om water te produceren, te controleren en te beschermen.</a:t>
            </a:r>
            <a:br>
              <a:rPr lang="nl-NL" sz="2500" b="1" dirty="0">
                <a:latin typeface="Aptos" panose="020B0004020202020204" pitchFamily="34" charset="0"/>
              </a:rPr>
            </a:br>
            <a:endParaRPr lang="nl-NL" sz="2500" b="1" dirty="0">
              <a:latin typeface="Aptos" panose="020B0004020202020204" pitchFamily="34" charset="0"/>
            </a:endParaRPr>
          </a:p>
          <a:p>
            <a:pPr marL="457200" indent="-457200">
              <a:buFont typeface="Arial" panose="020B0604020202020204" pitchFamily="34" charset="0"/>
              <a:buChar char="•"/>
            </a:pPr>
            <a:r>
              <a:rPr lang="nl-NL" sz="2700" dirty="0">
                <a:latin typeface="Aptos" panose="020B0004020202020204" pitchFamily="34" charset="0"/>
              </a:rPr>
              <a:t>Maak de opdrachten op </a:t>
            </a:r>
            <a:br>
              <a:rPr lang="nl-NL" sz="2700" dirty="0">
                <a:latin typeface="Aptos" panose="020B0004020202020204" pitchFamily="34" charset="0"/>
              </a:rPr>
            </a:br>
            <a:r>
              <a:rPr lang="nl-NL" sz="2700" dirty="0">
                <a:latin typeface="Aptos" panose="020B0004020202020204" pitchFamily="34" charset="0"/>
              </a:rPr>
              <a:t>bladzijde 10 en 11.</a:t>
            </a:r>
          </a:p>
        </p:txBody>
      </p:sp>
      <p:sp>
        <p:nvSpPr>
          <p:cNvPr id="4" name="Isosceles Triangle 15">
            <a:extLst>
              <a:ext uri="{FF2B5EF4-FFF2-40B4-BE49-F238E27FC236}">
                <a16:creationId xmlns:a16="http://schemas.microsoft.com/office/drawing/2014/main" id="{900B7690-409C-3FA0-3282-4142C7D32987}"/>
              </a:ext>
            </a:extLst>
          </p:cNvPr>
          <p:cNvSpPr/>
          <p:nvPr/>
        </p:nvSpPr>
        <p:spPr>
          <a:xfrm rot="5400000">
            <a:off x="581963" y="2711120"/>
            <a:ext cx="512474" cy="48954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37DAFDD1-9B2A-805D-7F0C-D7D914BD4F70}"/>
              </a:ext>
            </a:extLst>
          </p:cNvPr>
          <p:cNvSpPr/>
          <p:nvPr/>
        </p:nvSpPr>
        <p:spPr>
          <a:xfrm>
            <a:off x="0" y="-78377"/>
            <a:ext cx="740229" cy="709748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Afbeelding 6" descr="Afbeelding met tekst, computer, schermopname, Website&#10;&#10;Door AI gegenereerde inhoud is mogelijk onjuist.">
            <a:extLst>
              <a:ext uri="{FF2B5EF4-FFF2-40B4-BE49-F238E27FC236}">
                <a16:creationId xmlns:a16="http://schemas.microsoft.com/office/drawing/2014/main" id="{4BFF0FEF-C612-71BA-575B-85BF018ADDFC}"/>
              </a:ext>
            </a:extLst>
          </p:cNvPr>
          <p:cNvPicPr>
            <a:picLocks noChangeAspect="1"/>
          </p:cNvPicPr>
          <p:nvPr/>
        </p:nvPicPr>
        <p:blipFill>
          <a:blip r:embed="rId3"/>
          <a:stretch>
            <a:fillRect/>
          </a:stretch>
        </p:blipFill>
        <p:spPr>
          <a:xfrm rot="275223">
            <a:off x="8448564" y="1849440"/>
            <a:ext cx="3175126" cy="4392859"/>
          </a:xfrm>
          <a:prstGeom prst="rect">
            <a:avLst/>
          </a:prstGeom>
        </p:spPr>
      </p:pic>
    </p:spTree>
    <p:extLst>
      <p:ext uri="{BB962C8B-B14F-4D97-AF65-F5344CB8AC3E}">
        <p14:creationId xmlns:p14="http://schemas.microsoft.com/office/powerpoint/2010/main" val="3996363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EB9CB-19CC-17C5-01CD-3CB6EB6C978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090F41A-99CD-2277-03D4-E97670124838}"/>
              </a:ext>
            </a:extLst>
          </p:cNvPr>
          <p:cNvSpPr>
            <a:spLocks noGrp="1"/>
          </p:cNvSpPr>
          <p:nvPr>
            <p:ph type="title"/>
          </p:nvPr>
        </p:nvSpPr>
        <p:spPr>
          <a:xfrm>
            <a:off x="838199" y="365125"/>
            <a:ext cx="10515600" cy="1325563"/>
          </a:xfrm>
        </p:spPr>
        <p:txBody>
          <a:bodyPr>
            <a:normAutofit/>
          </a:bodyPr>
          <a:lstStyle/>
          <a:p>
            <a:r>
              <a:rPr lang="nl-NL" sz="4000" dirty="0">
                <a:solidFill>
                  <a:schemeClr val="tx2"/>
                </a:solidFill>
              </a:rPr>
              <a:t>PRACTICUM</a:t>
            </a:r>
            <a:br>
              <a:rPr lang="nl-NL" sz="2000" dirty="0">
                <a:solidFill>
                  <a:schemeClr val="accent2"/>
                </a:solidFill>
              </a:rPr>
            </a:br>
            <a:r>
              <a:rPr lang="nl-NL" sz="2000" b="0" dirty="0">
                <a:solidFill>
                  <a:schemeClr val="accent4"/>
                </a:solidFill>
              </a:rPr>
              <a:t>Ontdek hoe veilig en schoon drinkwater gemaakt wordt </a:t>
            </a:r>
          </a:p>
        </p:txBody>
      </p:sp>
      <p:sp>
        <p:nvSpPr>
          <p:cNvPr id="3" name="Tijdelijke aanduiding voor inhoud 2">
            <a:extLst>
              <a:ext uri="{FF2B5EF4-FFF2-40B4-BE49-F238E27FC236}">
                <a16:creationId xmlns:a16="http://schemas.microsoft.com/office/drawing/2014/main" id="{2FA00BBF-C4DE-71B5-0C70-0EDDB100CA30}"/>
              </a:ext>
            </a:extLst>
          </p:cNvPr>
          <p:cNvSpPr>
            <a:spLocks noGrp="1"/>
          </p:cNvSpPr>
          <p:nvPr>
            <p:ph idx="1"/>
          </p:nvPr>
        </p:nvSpPr>
        <p:spPr>
          <a:xfrm>
            <a:off x="1306053" y="2653074"/>
            <a:ext cx="7219637" cy="3852052"/>
          </a:xfrm>
        </p:spPr>
        <p:txBody>
          <a:bodyPr>
            <a:normAutofit/>
          </a:bodyPr>
          <a:lstStyle/>
          <a:p>
            <a:r>
              <a:rPr lang="nl-NL" sz="3000" b="1" dirty="0">
                <a:latin typeface="Aptos" panose="020B0004020202020204" pitchFamily="34" charset="0"/>
              </a:rPr>
              <a:t>Bouw je eigen zuiveringssysteem en onderzoek welke filter het beste werkt.</a:t>
            </a:r>
            <a:br>
              <a:rPr lang="nl-NL" sz="3000" b="1" dirty="0">
                <a:latin typeface="Aptos" panose="020B0004020202020204" pitchFamily="34" charset="0"/>
              </a:rPr>
            </a:br>
            <a:endParaRPr lang="nl-NL" sz="3000" b="1" dirty="0">
              <a:latin typeface="Aptos" panose="020B0004020202020204" pitchFamily="34" charset="0"/>
            </a:endParaRPr>
          </a:p>
          <a:p>
            <a:pPr marL="342900" indent="-342900">
              <a:buFont typeface="Arial" panose="020B0604020202020204" pitchFamily="34" charset="0"/>
              <a:buChar char="•"/>
            </a:pPr>
            <a:r>
              <a:rPr lang="nl-NL" sz="2500" dirty="0">
                <a:latin typeface="Aptos" panose="020B0004020202020204" pitchFamily="34" charset="0"/>
              </a:rPr>
              <a:t>Volg het stappenplan en gebruik de waarnemings-schema’s op bladzijde 17.</a:t>
            </a:r>
          </a:p>
        </p:txBody>
      </p:sp>
      <p:sp>
        <p:nvSpPr>
          <p:cNvPr id="7" name="Tekstvak 6">
            <a:extLst>
              <a:ext uri="{FF2B5EF4-FFF2-40B4-BE49-F238E27FC236}">
                <a16:creationId xmlns:a16="http://schemas.microsoft.com/office/drawing/2014/main" id="{DF092402-6432-275B-0D13-FC31AC89D6DA}"/>
              </a:ext>
            </a:extLst>
          </p:cNvPr>
          <p:cNvSpPr txBox="1"/>
          <p:nvPr/>
        </p:nvSpPr>
        <p:spPr>
          <a:xfrm>
            <a:off x="923109" y="5834743"/>
            <a:ext cx="0" cy="0"/>
          </a:xfrm>
          <a:prstGeom prst="rect">
            <a:avLst/>
          </a:prstGeom>
          <a:solidFill>
            <a:schemeClr val="bg1"/>
          </a:solidFill>
        </p:spPr>
        <p:txBody>
          <a:bodyPr vert="horz" wrap="none" lIns="288000" tIns="360000" rIns="288000" bIns="45720" rtlCol="0">
            <a:noAutofit/>
          </a:bodyPr>
          <a:lstStyle/>
          <a:p>
            <a:pPr algn="l">
              <a:lnSpc>
                <a:spcPts val="3200"/>
              </a:lnSpc>
            </a:pPr>
            <a:endParaRPr lang="nl-NL" sz="2800" b="1" dirty="0">
              <a:solidFill>
                <a:schemeClr val="accent1"/>
              </a:solidFill>
            </a:endParaRPr>
          </a:p>
        </p:txBody>
      </p:sp>
      <p:sp>
        <p:nvSpPr>
          <p:cNvPr id="8" name="Isosceles Triangle 15">
            <a:extLst>
              <a:ext uri="{FF2B5EF4-FFF2-40B4-BE49-F238E27FC236}">
                <a16:creationId xmlns:a16="http://schemas.microsoft.com/office/drawing/2014/main" id="{DB0C7572-E979-7BE7-DFAE-2900B5A0924B}"/>
              </a:ext>
            </a:extLst>
          </p:cNvPr>
          <p:cNvSpPr/>
          <p:nvPr/>
        </p:nvSpPr>
        <p:spPr>
          <a:xfrm rot="5400000">
            <a:off x="640936" y="2652286"/>
            <a:ext cx="512474" cy="489548"/>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Picture 17" descr="A white background with black dots&#10;&#10;AI-generated content may be incorrect.">
            <a:extLst>
              <a:ext uri="{FF2B5EF4-FFF2-40B4-BE49-F238E27FC236}">
                <a16:creationId xmlns:a16="http://schemas.microsoft.com/office/drawing/2014/main" id="{3E0B5BDF-3D52-EF5B-2C45-2224B95ABE91}"/>
              </a:ext>
            </a:extLst>
          </p:cNvPr>
          <p:cNvPicPr>
            <a:picLocks noChangeAspect="1"/>
          </p:cNvPicPr>
          <p:nvPr/>
        </p:nvPicPr>
        <p:blipFill>
          <a:blip r:embed="rId3"/>
          <a:stretch>
            <a:fillRect/>
          </a:stretch>
        </p:blipFill>
        <p:spPr>
          <a:xfrm>
            <a:off x="0" y="0"/>
            <a:ext cx="733522" cy="6858000"/>
          </a:xfrm>
          <a:prstGeom prst="rect">
            <a:avLst/>
          </a:prstGeom>
          <a:solidFill>
            <a:schemeClr val="accent4"/>
          </a:solidFill>
        </p:spPr>
      </p:pic>
      <p:sp>
        <p:nvSpPr>
          <p:cNvPr id="12" name="Rechthoek 11">
            <a:extLst>
              <a:ext uri="{FF2B5EF4-FFF2-40B4-BE49-F238E27FC236}">
                <a16:creationId xmlns:a16="http://schemas.microsoft.com/office/drawing/2014/main" id="{88DF9FF2-5677-D4DD-5214-944B4A61EA83}"/>
              </a:ext>
            </a:extLst>
          </p:cNvPr>
          <p:cNvSpPr/>
          <p:nvPr/>
        </p:nvSpPr>
        <p:spPr>
          <a:xfrm>
            <a:off x="0" y="-78377"/>
            <a:ext cx="740229" cy="709748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833578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75295-0A45-EDDC-0856-E86185E5A6F6}"/>
            </a:ext>
          </a:extLst>
        </p:cNvPr>
        <p:cNvGrpSpPr/>
        <p:nvPr/>
      </p:nvGrpSpPr>
      <p:grpSpPr>
        <a:xfrm>
          <a:off x="0" y="0"/>
          <a:ext cx="0" cy="0"/>
          <a:chOff x="0" y="0"/>
          <a:chExt cx="0" cy="0"/>
        </a:xfrm>
      </p:grpSpPr>
      <p:sp>
        <p:nvSpPr>
          <p:cNvPr id="22" name="Rechthoek 21">
            <a:extLst>
              <a:ext uri="{FF2B5EF4-FFF2-40B4-BE49-F238E27FC236}">
                <a16:creationId xmlns:a16="http://schemas.microsoft.com/office/drawing/2014/main" id="{345F45C0-B796-9FDD-36B6-29B3580471DA}"/>
              </a:ext>
            </a:extLst>
          </p:cNvPr>
          <p:cNvSpPr/>
          <p:nvPr/>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Rechthoek 3">
            <a:extLst>
              <a:ext uri="{FF2B5EF4-FFF2-40B4-BE49-F238E27FC236}">
                <a16:creationId xmlns:a16="http://schemas.microsoft.com/office/drawing/2014/main" id="{BC53CEF4-C240-C7F9-98DF-D43563162BA7}"/>
              </a:ext>
            </a:extLst>
          </p:cNvPr>
          <p:cNvSpPr/>
          <p:nvPr/>
        </p:nvSpPr>
        <p:spPr>
          <a:xfrm>
            <a:off x="7848446" y="5731328"/>
            <a:ext cx="3216210" cy="1126671"/>
          </a:xfrm>
          <a:prstGeom prst="rect">
            <a:avLst/>
          </a:prstGeom>
          <a:solidFill>
            <a:schemeClr val="bg1">
              <a:alpha val="9027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descr="Afbeelding met Lettertype, Graphics, grafische vormgeving, logo&#10;&#10;Door AI gegenereerde inhoud is mogelijk onjuist.">
            <a:extLst>
              <a:ext uri="{FF2B5EF4-FFF2-40B4-BE49-F238E27FC236}">
                <a16:creationId xmlns:a16="http://schemas.microsoft.com/office/drawing/2014/main" id="{D362A191-A03B-D418-DCF4-BDFF2E7EABB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81968" y="6131904"/>
            <a:ext cx="1730612" cy="454350"/>
          </a:xfrm>
          <a:prstGeom prst="rect">
            <a:avLst/>
          </a:prstGeom>
        </p:spPr>
      </p:pic>
      <p:pic>
        <p:nvPicPr>
          <p:cNvPr id="11" name="Picture 17" descr="A white background with black dots&#10;&#10;AI-generated content may be incorrect.">
            <a:extLst>
              <a:ext uri="{FF2B5EF4-FFF2-40B4-BE49-F238E27FC236}">
                <a16:creationId xmlns:a16="http://schemas.microsoft.com/office/drawing/2014/main" id="{CD260CCC-9389-CB89-6ABF-4995E2AE8762}"/>
              </a:ext>
            </a:extLst>
          </p:cNvPr>
          <p:cNvPicPr>
            <a:picLocks noChangeAspect="1"/>
          </p:cNvPicPr>
          <p:nvPr/>
        </p:nvPicPr>
        <p:blipFill>
          <a:blip r:embed="rId4"/>
          <a:stretch>
            <a:fillRect/>
          </a:stretch>
        </p:blipFill>
        <p:spPr>
          <a:xfrm>
            <a:off x="0" y="0"/>
            <a:ext cx="733522" cy="6858000"/>
          </a:xfrm>
          <a:prstGeom prst="rect">
            <a:avLst/>
          </a:prstGeom>
        </p:spPr>
      </p:pic>
      <p:pic>
        <p:nvPicPr>
          <p:cNvPr id="12" name="Picture 19">
            <a:extLst>
              <a:ext uri="{FF2B5EF4-FFF2-40B4-BE49-F238E27FC236}">
                <a16:creationId xmlns:a16="http://schemas.microsoft.com/office/drawing/2014/main" id="{BF502FF5-103D-1DF6-4885-B1C88666B7DD}"/>
              </a:ext>
            </a:extLst>
          </p:cNvPr>
          <p:cNvPicPr>
            <a:picLocks noChangeAspect="1"/>
          </p:cNvPicPr>
          <p:nvPr/>
        </p:nvPicPr>
        <p:blipFill>
          <a:blip r:embed="rId5"/>
          <a:stretch>
            <a:fillRect/>
          </a:stretch>
        </p:blipFill>
        <p:spPr>
          <a:xfrm>
            <a:off x="112793" y="238699"/>
            <a:ext cx="507936" cy="1752381"/>
          </a:xfrm>
          <a:prstGeom prst="rect">
            <a:avLst/>
          </a:prstGeom>
        </p:spPr>
      </p:pic>
    </p:spTree>
    <p:extLst>
      <p:ext uri="{BB962C8B-B14F-4D97-AF65-F5344CB8AC3E}">
        <p14:creationId xmlns:p14="http://schemas.microsoft.com/office/powerpoint/2010/main" val="2206806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TOHA">
  <a:themeElements>
    <a:clrScheme name="Stoha Dunea">
      <a:dk1>
        <a:sysClr val="windowText" lastClr="000000"/>
      </a:dk1>
      <a:lt1>
        <a:sysClr val="window" lastClr="FFFFFF"/>
      </a:lt1>
      <a:dk2>
        <a:srgbClr val="004069"/>
      </a:dk2>
      <a:lt2>
        <a:srgbClr val="E8E8E8"/>
      </a:lt2>
      <a:accent1>
        <a:srgbClr val="0080B5"/>
      </a:accent1>
      <a:accent2>
        <a:srgbClr val="F2B200"/>
      </a:accent2>
      <a:accent3>
        <a:srgbClr val="004069"/>
      </a:accent3>
      <a:accent4>
        <a:srgbClr val="0080B5"/>
      </a:accent4>
      <a:accent5>
        <a:srgbClr val="F2B200"/>
      </a:accent5>
      <a:accent6>
        <a:srgbClr val="784091"/>
      </a:accent6>
      <a:hlink>
        <a:srgbClr val="784091"/>
      </a:hlink>
      <a:folHlink>
        <a:srgbClr val="784091"/>
      </a:folHlink>
    </a:clrScheme>
    <a:fontScheme name="Custom 2">
      <a:majorFont>
        <a:latin typeface="Montserrat ExtraBold"/>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solidFill>
          <a:schemeClr val="bg1"/>
        </a:solidFill>
      </a:spPr>
      <a:bodyPr vert="horz" wrap="square" lIns="288000" tIns="360000" rIns="288000" bIns="45720" rtlCol="0">
        <a:noAutofit/>
      </a:bodyPr>
      <a:lstStyle>
        <a:defPPr algn="l">
          <a:lnSpc>
            <a:spcPts val="3200"/>
          </a:lnSpc>
          <a:defRPr sz="2800" b="1" dirty="0">
            <a:solidFill>
              <a:schemeClr val="accent1"/>
            </a:solidFill>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6493</TotalTime>
  <Words>2395</Words>
  <Application>Microsoft Macintosh PowerPoint</Application>
  <PresentationFormat>Breedbeeld</PresentationFormat>
  <Paragraphs>190</Paragraphs>
  <Slides>13</Slides>
  <Notes>13</Notes>
  <HiddenSlides>0</HiddenSlides>
  <MMClips>2</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13</vt:i4>
      </vt:variant>
    </vt:vector>
  </HeadingPairs>
  <TitlesOfParts>
    <vt:vector size="19" baseType="lpstr">
      <vt:lpstr>Aptos</vt:lpstr>
      <vt:lpstr>Calibri</vt:lpstr>
      <vt:lpstr>Arial</vt:lpstr>
      <vt:lpstr>Montserrat</vt:lpstr>
      <vt:lpstr>Wingdings 2</vt:lpstr>
      <vt:lpstr>STOHA</vt:lpstr>
      <vt:lpstr>PowerPoint-presentatie</vt:lpstr>
      <vt:lpstr>KICK-OFF Ontdek hoe veilig en schoon drinkwater gemaakt wordt </vt:lpstr>
      <vt:lpstr>KICK-OFF Ontdek hoe veilig en schoon drinkwater gemaakt wordt </vt:lpstr>
      <vt:lpstr>KICK-OFF Ontdek hoe veilig en schoon drinkwater gemaakt wordt </vt:lpstr>
      <vt:lpstr>KICK-OFF Ontdek hoe veilig en schoon drinkwater gemaakt wordt </vt:lpstr>
      <vt:lpstr>KICK-OFF Ontdek hoe veilig en schoon drinkwater gemaakt wordt </vt:lpstr>
      <vt:lpstr>VOORBEREIDING Ontdek hoe veilig en schoon drinkwater gemaakt wordt </vt:lpstr>
      <vt:lpstr>VOORBEREIDING Ontdek hoe veilig en schoon drinkwater gemaakt wordt </vt:lpstr>
      <vt:lpstr>VOORBEREIDING Ontdek hoe veilig en schoon drinkwater gemaakt wordt </vt:lpstr>
      <vt:lpstr>VOORBEREIDING Ontdek hoe veilig en schoon drinkwater gemaakt wordt </vt:lpstr>
      <vt:lpstr>BEROEPEN Ontdek hoe veilig en schoon drinkwater gemaakt wordt </vt:lpstr>
      <vt:lpstr>PRACTICUM Ontdek hoe veilig en schoon drinkwater gemaakt wordt </vt:lpstr>
      <vt:lpstr>PowerPoint-presentatie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 kansen liggen op en onder de straat</dc:title>
  <dc:subject>Introductie op Infra</dc:subject>
  <dc:creator>STOHA</dc:creator>
  <cp:keywords/>
  <dc:description/>
  <cp:lastModifiedBy>Tamara Ackermans</cp:lastModifiedBy>
  <cp:revision>31</cp:revision>
  <cp:lastPrinted>2026-01-30T11:21:05Z</cp:lastPrinted>
  <dcterms:created xsi:type="dcterms:W3CDTF">2024-03-01T10:14:48Z</dcterms:created>
  <dcterms:modified xsi:type="dcterms:W3CDTF">2026-01-30T11:22:11Z</dcterms:modified>
  <cp:category/>
</cp:coreProperties>
</file>